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68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87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90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91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9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99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00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01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02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03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04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07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433" r:id="rId3"/>
    <p:sldId id="344" r:id="rId4"/>
    <p:sldId id="371" r:id="rId5"/>
    <p:sldId id="435" r:id="rId6"/>
    <p:sldId id="429" r:id="rId7"/>
    <p:sldId id="364" r:id="rId8"/>
    <p:sldId id="365" r:id="rId9"/>
    <p:sldId id="438" r:id="rId10"/>
    <p:sldId id="366" r:id="rId11"/>
    <p:sldId id="436" r:id="rId12"/>
    <p:sldId id="437" r:id="rId13"/>
    <p:sldId id="257" r:id="rId14"/>
    <p:sldId id="367" r:id="rId15"/>
    <p:sldId id="259" r:id="rId16"/>
    <p:sldId id="278" r:id="rId17"/>
    <p:sldId id="318" r:id="rId18"/>
    <p:sldId id="434" r:id="rId19"/>
    <p:sldId id="347" r:id="rId20"/>
    <p:sldId id="260" r:id="rId21"/>
    <p:sldId id="261" r:id="rId22"/>
    <p:sldId id="300" r:id="rId23"/>
    <p:sldId id="264" r:id="rId24"/>
    <p:sldId id="265" r:id="rId25"/>
    <p:sldId id="266" r:id="rId26"/>
    <p:sldId id="346" r:id="rId27"/>
    <p:sldId id="267" r:id="rId28"/>
    <p:sldId id="269" r:id="rId29"/>
    <p:sldId id="490" r:id="rId30"/>
    <p:sldId id="459" r:id="rId31"/>
    <p:sldId id="477" r:id="rId32"/>
    <p:sldId id="478" r:id="rId33"/>
    <p:sldId id="480" r:id="rId34"/>
    <p:sldId id="481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89" r:id="rId43"/>
    <p:sldId id="479" r:id="rId44"/>
    <p:sldId id="270" r:id="rId45"/>
    <p:sldId id="455" r:id="rId46"/>
    <p:sldId id="311" r:id="rId47"/>
    <p:sldId id="462" r:id="rId48"/>
    <p:sldId id="491" r:id="rId49"/>
    <p:sldId id="463" r:id="rId50"/>
    <p:sldId id="461" r:id="rId51"/>
    <p:sldId id="492" r:id="rId52"/>
    <p:sldId id="457" r:id="rId53"/>
    <p:sldId id="439" r:id="rId54"/>
    <p:sldId id="274" r:id="rId55"/>
    <p:sldId id="465" r:id="rId56"/>
    <p:sldId id="464" r:id="rId57"/>
    <p:sldId id="467" r:id="rId58"/>
    <p:sldId id="469" r:id="rId59"/>
    <p:sldId id="472" r:id="rId60"/>
    <p:sldId id="493" r:id="rId61"/>
    <p:sldId id="470" r:id="rId62"/>
    <p:sldId id="476" r:id="rId63"/>
    <p:sldId id="468" r:id="rId64"/>
    <p:sldId id="458" r:id="rId65"/>
    <p:sldId id="277" r:id="rId66"/>
    <p:sldId id="382" r:id="rId67"/>
    <p:sldId id="426" r:id="rId68"/>
    <p:sldId id="413" r:id="rId69"/>
    <p:sldId id="414" r:id="rId70"/>
    <p:sldId id="279" r:id="rId71"/>
    <p:sldId id="428" r:id="rId72"/>
    <p:sldId id="494" r:id="rId73"/>
    <p:sldId id="496" r:id="rId74"/>
    <p:sldId id="497" r:id="rId75"/>
    <p:sldId id="495" r:id="rId76"/>
    <p:sldId id="498" r:id="rId77"/>
    <p:sldId id="450" r:id="rId78"/>
    <p:sldId id="502" r:id="rId79"/>
    <p:sldId id="296" r:id="rId80"/>
    <p:sldId id="453" r:id="rId81"/>
    <p:sldId id="451" r:id="rId82"/>
    <p:sldId id="452" r:id="rId83"/>
    <p:sldId id="454" r:id="rId84"/>
    <p:sldId id="499" r:id="rId85"/>
    <p:sldId id="500" r:id="rId86"/>
    <p:sldId id="501" r:id="rId87"/>
    <p:sldId id="286" r:id="rId88"/>
    <p:sldId id="409" r:id="rId89"/>
    <p:sldId id="432" r:id="rId90"/>
    <p:sldId id="424" r:id="rId91"/>
    <p:sldId id="348" r:id="rId92"/>
    <p:sldId id="349" r:id="rId93"/>
    <p:sldId id="410" r:id="rId94"/>
    <p:sldId id="288" r:id="rId95"/>
    <p:sldId id="299" r:id="rId96"/>
    <p:sldId id="302" r:id="rId97"/>
    <p:sldId id="289" r:id="rId98"/>
    <p:sldId id="292" r:id="rId99"/>
    <p:sldId id="411" r:id="rId100"/>
    <p:sldId id="419" r:id="rId101"/>
    <p:sldId id="383" r:id="rId102"/>
    <p:sldId id="384" r:id="rId103"/>
    <p:sldId id="385" r:id="rId104"/>
    <p:sldId id="386" r:id="rId105"/>
    <p:sldId id="387" r:id="rId106"/>
    <p:sldId id="388" r:id="rId107"/>
    <p:sldId id="427" r:id="rId108"/>
    <p:sldId id="407" r:id="rId109"/>
    <p:sldId id="360" r:id="rId110"/>
    <p:sldId id="456" r:id="rId111"/>
    <p:sldId id="471" r:id="rId112"/>
    <p:sldId id="474" r:id="rId113"/>
    <p:sldId id="475" r:id="rId1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64"/>
    <p:restoredTop sz="95246"/>
  </p:normalViewPr>
  <p:slideViewPr>
    <p:cSldViewPr snapToGrid="0" snapToObjects="1">
      <p:cViewPr varScale="1">
        <p:scale>
          <a:sx n="54" d="100"/>
          <a:sy n="54" d="100"/>
        </p:scale>
        <p:origin x="240" y="1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23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A0E0-5F4F-224F-8FC5-8D79BB744AE0}" type="datetimeFigureOut">
              <a:rPr lang="nb-NO" smtClean="0"/>
              <a:t>20.09.2022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BDD6-576C-C74A-850D-5FCC2442C2B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23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E0D-213B-E54F-8181-8E0C794D268F}" type="datetimeFigureOut">
              <a:rPr lang="nb-NO" smtClean="0"/>
              <a:t>20.09.2022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91656-71E2-F74B-986F-3962C1E85E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177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80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939EE-9C6C-4B60-A351-03DD0E743F68}" type="slidenum">
              <a:rPr lang="en-US"/>
              <a:pPr/>
              <a:t>10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6867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65A24-335C-4D7E-834B-70133C107F19}" type="slidenum">
              <a:rPr lang="en-US"/>
              <a:pPr/>
              <a:t>101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16386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CAEF49-FDB1-442D-BA54-FD1D19EE9ADE}" type="slidenum">
              <a:rPr lang="en-US"/>
              <a:pPr/>
              <a:t>102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40988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C6407-52C2-4F20-BE23-757D7421465E}" type="slidenum">
              <a:rPr lang="en-US"/>
              <a:pPr/>
              <a:t>103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344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CCE22-977C-49B3-BDDD-E8FAEDAACF35}" type="slidenum">
              <a:rPr lang="en-US"/>
              <a:pPr/>
              <a:t>104</a:t>
            </a:fld>
            <a:endParaRPr 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23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112AD7-B152-4060-9A33-4DC05300281E}" type="slidenum">
              <a:rPr lang="en-US"/>
              <a:pPr/>
              <a:t>105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406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6646B-9872-4E4C-9D90-ECBD4141740D}" type="slidenum">
              <a:rPr lang="en-US"/>
              <a:pPr/>
              <a:t>106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31274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835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5891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C781E6-220C-4183-8080-EB0F8DF9377F}" type="slidenum">
              <a:rPr lang="en-US"/>
              <a:pPr/>
              <a:t>109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40942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9318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58970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6838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89196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5189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490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733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C9215-9D5D-4751-8247-AEDFE882A792}" type="slidenum">
              <a:rPr lang="en-US"/>
              <a:pPr/>
              <a:t>14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87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1508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6651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203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02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26694A-2506-4E63-A011-2E111BBEBCC8}" type="slidenum">
              <a:rPr lang="en-US"/>
              <a:pPr/>
              <a:t>19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73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78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220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707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5326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76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9891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0321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86EB3-8C00-48AB-95D1-D7D3EBC9B169}" type="slidenum">
              <a:rPr lang="en-US"/>
              <a:pPr/>
              <a:t>26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1498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132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=zzu2POfYv0Y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1706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650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046F1-4A93-4BFA-A0EF-089F9870B40A}" type="slidenum">
              <a:rPr lang="en-US">
                <a:latin typeface="Times New Roman" pitchFamily="48" charset="0"/>
              </a:rPr>
              <a:pPr/>
              <a:t>3</a:t>
            </a:fld>
            <a:endParaRPr lang="en-US">
              <a:latin typeface="Times New Roman" pitchFamily="4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>
              <a:latin typeface="Times New Roman" pitchFamily="4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65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9941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557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8372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C9215-9D5D-4751-8247-AEDFE882A792}" type="slidenum">
              <a:rPr lang="en-US"/>
              <a:pPr/>
              <a:t>33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8006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26694A-2506-4E63-A011-2E111BBEBCC8}" type="slidenum">
              <a:rPr lang="en-US"/>
              <a:pPr/>
              <a:t>34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6216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4427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9038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4968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86EB3-8C00-48AB-95D1-D7D3EBC9B169}" type="slidenum">
              <a:rPr lang="en-US"/>
              <a:pPr/>
              <a:t>38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4401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667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CB569-A3A8-4827-8182-455797400559}" type="slidenum">
              <a:rPr lang="en-US"/>
              <a:pPr/>
              <a:t>4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4222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5099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300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761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6175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69119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140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8156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7679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169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943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C09DE-7746-4D30-8204-A3157277D479}" type="slidenum">
              <a:rPr lang="en-US"/>
              <a:pPr/>
              <a:t>5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43771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58894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8237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5005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61519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591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89536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950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7155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4233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598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11147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3063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83762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344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94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607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20131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83BC2-4903-4FFC-8E0A-DAC943D2D3DF}" type="slidenum">
              <a:rPr lang="en-US"/>
              <a:pPr/>
              <a:t>66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7748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4181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B414A-C92F-4121-8EF7-F3927ECE7DEF}" type="slidenum">
              <a:rPr lang="en-US"/>
              <a:pPr/>
              <a:t>68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68037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75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253D3-5491-4FD4-A275-7B18E5433067}" type="slidenum">
              <a:rPr lang="en-US"/>
              <a:pPr/>
              <a:t>7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27844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69421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7832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61280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3579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17488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6650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83BC2-4903-4FFC-8E0A-DAC943D2D3DF}" type="slidenum">
              <a:rPr lang="en-US"/>
              <a:pPr/>
              <a:t>76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16980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72030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81571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242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9C60AC-FF72-4B10-B2B4-386A80D0A4ED}" type="slidenum">
              <a:rPr lang="en-US"/>
              <a:pPr/>
              <a:t>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negative-positive-negative transistor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denoted by the abbreviation NPN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LET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07540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79854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32293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91916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69263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46556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58774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37753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0197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244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963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60465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31C57-839A-4039-87A7-BB5E93855304}" type="slidenum">
              <a:rPr lang="en-US"/>
              <a:pPr/>
              <a:t>91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05979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3C84D-A2D9-44A3-AACE-5D720943A4B6}" type="slidenum">
              <a:rPr lang="en-US"/>
              <a:pPr/>
              <a:t>92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17751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83909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48269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4039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36650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80408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50605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19803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91656-71E2-F74B-986F-3962C1E85EDC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32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nings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10402387" y="9028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8100000">
            <a:off x="5010922" y="3609755"/>
            <a:ext cx="6507366" cy="6575758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4" name="Rettvinklet trekant 23"/>
          <p:cNvSpPr/>
          <p:nvPr userDrawn="1"/>
        </p:nvSpPr>
        <p:spPr>
          <a:xfrm rot="18900000">
            <a:off x="1686198" y="-1532932"/>
            <a:ext cx="2998903" cy="3001230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5" name="Rettvinklet trekant 24"/>
          <p:cNvSpPr/>
          <p:nvPr userDrawn="1"/>
        </p:nvSpPr>
        <p:spPr>
          <a:xfrm rot="18900000">
            <a:off x="4205237" y="-360344"/>
            <a:ext cx="1431177" cy="1431176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6" name="Rettvinklet trekant 25"/>
          <p:cNvSpPr/>
          <p:nvPr userDrawn="1"/>
        </p:nvSpPr>
        <p:spPr>
          <a:xfrm rot="18900000">
            <a:off x="8646348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7" name="Rettvinklet trekant 26"/>
          <p:cNvSpPr/>
          <p:nvPr userDrawn="1"/>
        </p:nvSpPr>
        <p:spPr>
          <a:xfrm rot="8100000">
            <a:off x="8919" y="4941778"/>
            <a:ext cx="3879704" cy="387970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28" name="Rettvinklet trekant 27"/>
          <p:cNvSpPr/>
          <p:nvPr userDrawn="1"/>
        </p:nvSpPr>
        <p:spPr>
          <a:xfrm rot="18900000">
            <a:off x="9475614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9" name="Rettvinklet trekant 28"/>
          <p:cNvSpPr/>
          <p:nvPr userDrawn="1"/>
        </p:nvSpPr>
        <p:spPr>
          <a:xfrm rot="18900000">
            <a:off x="10734380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0" name="Bild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9815" y="2677659"/>
            <a:ext cx="3712520" cy="1502680"/>
          </a:xfrm>
          <a:prstGeom prst="rect">
            <a:avLst/>
          </a:prstGeom>
        </p:spPr>
      </p:pic>
      <p:sp>
        <p:nvSpPr>
          <p:cNvPr id="31" name="Rettvinklet trekant 30"/>
          <p:cNvSpPr/>
          <p:nvPr userDrawn="1"/>
        </p:nvSpPr>
        <p:spPr>
          <a:xfrm rot="5400000">
            <a:off x="7786" y="1357397"/>
            <a:ext cx="1201271" cy="120127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20594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7BFF4A-78C9-8742-A5DF-09CEDF6C6B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2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10272687" y="2"/>
            <a:ext cx="1635779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9740" y="2677660"/>
            <a:ext cx="3712520" cy="15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6" y="6543163"/>
            <a:ext cx="4160640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Rektangel 11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42819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 useBgFill="1"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65305" y="4228642"/>
            <a:ext cx="10294343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klø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5" y="3428999"/>
            <a:ext cx="6316448" cy="3552999"/>
          </a:xfrm>
          <a:prstGeom prst="rect">
            <a:avLst/>
          </a:prstGeom>
        </p:spPr>
      </p:pic>
      <p:pic>
        <p:nvPicPr>
          <p:cNvPr id="40" name="Bilde 39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859445" y="3429000"/>
            <a:ext cx="3552998" cy="3552998"/>
          </a:xfrm>
          <a:prstGeom prst="rect">
            <a:avLst/>
          </a:prstGeom>
        </p:spPr>
      </p:pic>
      <p:pic>
        <p:nvPicPr>
          <p:cNvPr id="31" name="Bild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-128334"/>
            <a:ext cx="6324151" cy="3557334"/>
          </a:xfrm>
          <a:prstGeom prst="rect">
            <a:avLst/>
          </a:prstGeom>
        </p:spPr>
      </p:pic>
      <p:pic>
        <p:nvPicPr>
          <p:cNvPr id="39" name="Bilde 38"/>
          <p:cNvPicPr>
            <a:picLocks noChangeAspect="1"/>
          </p:cNvPicPr>
          <p:nvPr userDrawn="1"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09967" y="-120865"/>
            <a:ext cx="7102476" cy="3551238"/>
          </a:xfrm>
          <a:prstGeom prst="rect">
            <a:avLst/>
          </a:prstGeom>
        </p:spPr>
      </p:pic>
      <p:pic>
        <p:nvPicPr>
          <p:cNvPr id="30" name="Bild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8156" y="3428999"/>
            <a:ext cx="6324157" cy="3561839"/>
          </a:xfrm>
          <a:prstGeom prst="rect">
            <a:avLst/>
          </a:prstGeom>
        </p:spPr>
      </p:pic>
      <p:pic>
        <p:nvPicPr>
          <p:cNvPr id="38" name="Bilde 37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-228156" y="3431745"/>
            <a:ext cx="6328011" cy="3951149"/>
          </a:xfrm>
          <a:prstGeom prst="rect">
            <a:avLst/>
          </a:prstGeom>
        </p:spPr>
      </p:pic>
      <p:pic>
        <p:nvPicPr>
          <p:cNvPr id="32" name="Bilde 3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228156" y="-128337"/>
            <a:ext cx="6324156" cy="3557338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 userDrawn="1"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-228156" y="-212778"/>
            <a:ext cx="6360661" cy="3639032"/>
          </a:xfrm>
          <a:prstGeom prst="rect">
            <a:avLst/>
          </a:prstGeom>
        </p:spPr>
      </p:pic>
      <p:pic>
        <p:nvPicPr>
          <p:cNvPr id="33" name="Bilde 3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697" y="4690448"/>
            <a:ext cx="2242878" cy="1030100"/>
          </a:xfrm>
          <a:prstGeom prst="rect">
            <a:avLst/>
          </a:prstGeom>
        </p:spPr>
      </p:pic>
      <p:pic>
        <p:nvPicPr>
          <p:cNvPr id="34" name="Bild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05" y="1135897"/>
            <a:ext cx="2227010" cy="1022812"/>
          </a:xfrm>
          <a:prstGeom prst="rect">
            <a:avLst/>
          </a:prstGeom>
        </p:spPr>
      </p:pic>
      <p:pic>
        <p:nvPicPr>
          <p:cNvPr id="35" name="Bilde 3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61" y="1135896"/>
            <a:ext cx="2227012" cy="1022814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16" y="4690448"/>
            <a:ext cx="2227008" cy="1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2F1088-0C82-C848-929F-B15F0684EC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7238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824CA3C-6E62-B24D-B520-B3EEF97DE7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01658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BF4305-B929-A149-9CF6-7B5D60E0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5598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95748" y="4228642"/>
            <a:ext cx="10214994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49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721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vinklet trekant 13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1" name="Rettvinklet trekant 30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5" name="Rektangel 34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vinklet trekant 29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1" name="Rettvinklet trekant 30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2" name="Rettvinklet trekant 31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3" name="Rettvinklet trekant 32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Rettvinklet trekant 33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5" name="Rettvinklet trekant 34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9" name="Rektangel 38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0" name="Bilde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10210800" y="203200"/>
            <a:ext cx="17272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1800">
              <a:ln>
                <a:noFill/>
              </a:ln>
            </a:endParaRP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1" y="2488537"/>
            <a:ext cx="4095418" cy="1880926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B59FC63-7F49-094E-942E-CCC807D994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82744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 useBgFill="1"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5306" y="4228642"/>
            <a:ext cx="10330578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17528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050670-BDEE-5F4A-BF1B-EF06D6C17A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938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27A298-A742-D14C-9E9F-E10D50D30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442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10112871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677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35458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D2CA4-F0BA-2F41-9867-956BA2529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3927" y="6446771"/>
            <a:ext cx="438073" cy="333114"/>
          </a:xfrm>
        </p:spPr>
        <p:txBody>
          <a:bodyPr>
            <a:normAutofit/>
          </a:bodyPr>
          <a:lstStyle>
            <a:lvl2pPr marL="12700" indent="0">
              <a:buNone/>
              <a:tabLst/>
              <a:defRPr sz="1400"/>
            </a:lvl2pPr>
          </a:lstStyle>
          <a:p>
            <a:pPr lvl="1"/>
            <a:fld id="{E84BE5C2-EE3B-AD49-B828-C57685AD31D8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051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83603" y="1838632"/>
            <a:ext cx="11281994" cy="46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9" name="Bilde 8" descr="kristiania-logo-rgb-black.eps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22" y="365128"/>
            <a:ext cx="857675" cy="378705"/>
          </a:xfrm>
          <a:prstGeom prst="rect">
            <a:avLst/>
          </a:prstGeom>
        </p:spPr>
      </p:pic>
      <p:sp>
        <p:nvSpPr>
          <p:cNvPr id="10" name="Plassholder for tittel 7"/>
          <p:cNvSpPr>
            <a:spLocks noGrp="1"/>
          </p:cNvSpPr>
          <p:nvPr>
            <p:ph type="title"/>
          </p:nvPr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/>
          <a:p>
            <a:endParaRPr lang="nb-NO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05" y="6592622"/>
            <a:ext cx="4190365" cy="315666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AE4C6CE-1AA0-8A4C-B033-1B2D97B54C83}"/>
              </a:ext>
            </a:extLst>
          </p:cNvPr>
          <p:cNvSpPr txBox="1">
            <a:spLocks/>
          </p:cNvSpPr>
          <p:nvPr userDrawn="1"/>
        </p:nvSpPr>
        <p:spPr>
          <a:xfrm>
            <a:off x="11753927" y="6446771"/>
            <a:ext cx="438073" cy="333114"/>
          </a:xfrm>
          <a:prstGeom prst="rect">
            <a:avLst/>
          </a:prstGeom>
        </p:spPr>
        <p:txBody>
          <a:bodyPr>
            <a:normAutofit/>
          </a:bodyPr>
          <a:lstStyle>
            <a:lvl1pPr marL="228599" indent="-228599" algn="l" defTabSz="91439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700" indent="0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E84BE5C2-EE3B-AD49-B828-C57685AD31D8}" type="slidenum">
              <a:rPr lang="en-NO" smtClean="0"/>
              <a:pPr lvl="1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8908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6" r:id="rId3"/>
    <p:sldLayoutId id="2147483682" r:id="rId4"/>
    <p:sldLayoutId id="2147483683" r:id="rId5"/>
    <p:sldLayoutId id="2147483684" r:id="rId6"/>
    <p:sldLayoutId id="2147483670" r:id="rId7"/>
    <p:sldLayoutId id="2147483662" r:id="rId8"/>
    <p:sldLayoutId id="2147483673" r:id="rId9"/>
    <p:sldLayoutId id="2147483674" r:id="rId10"/>
    <p:sldLayoutId id="2147483685" r:id="rId11"/>
    <p:sldLayoutId id="2147483680" r:id="rId12"/>
    <p:sldLayoutId id="2147483672" r:id="rId13"/>
    <p:sldLayoutId id="2147483678" r:id="rId14"/>
    <p:sldLayoutId id="2147483681" r:id="rId15"/>
    <p:sldLayoutId id="2147483675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2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2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2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net/di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hyperlink" Target="https://www.math.net/place-value" TargetMode="External"/><Relationship Id="rId4" Type="http://schemas.openxmlformats.org/officeDocument/2006/relationships/hyperlink" Target="https://www.math.net/power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48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7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48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7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48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7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7.jpe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2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25.png"/><Relationship Id="rId5" Type="http://schemas.openxmlformats.org/officeDocument/2006/relationships/tags" Target="../tags/tag30.xml"/><Relationship Id="rId10" Type="http://schemas.openxmlformats.org/officeDocument/2006/relationships/audio" Target="../media/audio1.wav"/><Relationship Id="rId4" Type="http://schemas.openxmlformats.org/officeDocument/2006/relationships/tags" Target="../tags/tag29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JNm938Xwao&amp;list=PLTd6ceoshprfijQztP-IKey4OV7nkr_va&amp;t=129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watch?v=cJNm938Xwao&amp;list=PLTd6ceoshprcpen2Jvs_JiuvWvqIAkze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notesSlide" Target="../notesSlides/notesSlide19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69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slideLayout" Target="../slideLayouts/slideLayout20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net/di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hyperlink" Target="https://www.math.net/place-value" TargetMode="External"/><Relationship Id="rId4" Type="http://schemas.openxmlformats.org/officeDocument/2006/relationships/hyperlink" Target="https://www.math.net/powe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7.jpe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26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25.png"/><Relationship Id="rId5" Type="http://schemas.openxmlformats.org/officeDocument/2006/relationships/tags" Target="../tags/tag83.xml"/><Relationship Id="rId10" Type="http://schemas.openxmlformats.org/officeDocument/2006/relationships/audio" Target="../media/audio1.wav"/><Relationship Id="rId4" Type="http://schemas.openxmlformats.org/officeDocument/2006/relationships/tags" Target="../tags/tag82.xml"/><Relationship Id="rId9" Type="http://schemas.openxmlformats.org/officeDocument/2006/relationships/notesSlide" Target="../notesSlides/notesSlide33.xml"/><Relationship Id="rId1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notesSlide" Target="../notesSlides/notesSlide34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slideLayout" Target="../slideLayouts/slideLayout20.xml"/><Relationship Id="rId3" Type="http://schemas.openxmlformats.org/officeDocument/2006/relationships/tags" Target="../tags/tag109.xml"/><Relationship Id="rId21" Type="http://schemas.openxmlformats.org/officeDocument/2006/relationships/tags" Target="../tags/tag127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29" Type="http://schemas.openxmlformats.org/officeDocument/2006/relationships/image" Target="../media/image6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32" Type="http://schemas.openxmlformats.org/officeDocument/2006/relationships/image" Target="../media/image68.svg"/><Relationship Id="rId37" Type="http://schemas.openxmlformats.org/officeDocument/2006/relationships/image" Target="../media/image73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svg"/><Relationship Id="rId36" Type="http://schemas.openxmlformats.org/officeDocument/2006/relationships/image" Target="../media/image72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8.svg"/><Relationship Id="rId27" Type="http://schemas.openxmlformats.org/officeDocument/2006/relationships/image" Target="../media/image63.png"/><Relationship Id="rId30" Type="http://schemas.openxmlformats.org/officeDocument/2006/relationships/image" Target="../media/image66.sv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sv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29" Type="http://schemas.openxmlformats.org/officeDocument/2006/relationships/image" Target="../media/image6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32" Type="http://schemas.openxmlformats.org/officeDocument/2006/relationships/image" Target="../media/image68.svg"/><Relationship Id="rId37" Type="http://schemas.openxmlformats.org/officeDocument/2006/relationships/image" Target="../media/image73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svg"/><Relationship Id="rId36" Type="http://schemas.openxmlformats.org/officeDocument/2006/relationships/image" Target="../media/image72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8.svg"/><Relationship Id="rId27" Type="http://schemas.openxmlformats.org/officeDocument/2006/relationships/image" Target="../media/image63.png"/><Relationship Id="rId30" Type="http://schemas.openxmlformats.org/officeDocument/2006/relationships/image" Target="../media/image66.sv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sv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52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52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48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4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29" Type="http://schemas.openxmlformats.org/officeDocument/2006/relationships/image" Target="../media/image5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74.svg"/><Relationship Id="rId32" Type="http://schemas.openxmlformats.org/officeDocument/2006/relationships/image" Target="../media/image60.svg"/><Relationship Id="rId37" Type="http://schemas.openxmlformats.org/officeDocument/2006/relationships/image" Target="../media/image67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36" Type="http://schemas.openxmlformats.org/officeDocument/2006/relationships/image" Target="../media/image66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59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Relationship Id="rId22" Type="http://schemas.openxmlformats.org/officeDocument/2006/relationships/image" Target="../media/image72.svg"/><Relationship Id="rId27" Type="http://schemas.openxmlformats.org/officeDocument/2006/relationships/image" Target="../media/image69.png"/><Relationship Id="rId30" Type="http://schemas.openxmlformats.org/officeDocument/2006/relationships/image" Target="../media/image56.svg"/><Relationship Id="rId35" Type="http://schemas.openxmlformats.org/officeDocument/2006/relationships/image" Target="../media/image65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7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svg"/><Relationship Id="rId11" Type="http://schemas.openxmlformats.org/officeDocument/2006/relationships/image" Target="../media/image53.png"/><Relationship Id="rId5" Type="http://schemas.openxmlformats.org/officeDocument/2006/relationships/image" Target="../media/image71.png"/><Relationship Id="rId10" Type="http://schemas.openxmlformats.org/officeDocument/2006/relationships/image" Target="../media/image46.svg"/><Relationship Id="rId4" Type="http://schemas.openxmlformats.org/officeDocument/2006/relationships/image" Target="../media/image52.sv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svg"/><Relationship Id="rId11" Type="http://schemas.openxmlformats.org/officeDocument/2006/relationships/image" Target="../media/image53.png"/><Relationship Id="rId5" Type="http://schemas.openxmlformats.org/officeDocument/2006/relationships/image" Target="../media/image71.png"/><Relationship Id="rId10" Type="http://schemas.openxmlformats.org/officeDocument/2006/relationships/image" Target="../media/image46.svg"/><Relationship Id="rId4" Type="http://schemas.openxmlformats.org/officeDocument/2006/relationships/image" Target="../media/image52.svg"/><Relationship Id="rId9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56.svg"/><Relationship Id="rId39" Type="http://schemas.openxmlformats.org/officeDocument/2006/relationships/image" Target="../media/image75.png"/><Relationship Id="rId21" Type="http://schemas.openxmlformats.org/officeDocument/2006/relationships/image" Target="../media/image71.png"/><Relationship Id="rId34" Type="http://schemas.openxmlformats.org/officeDocument/2006/relationships/image" Target="../media/image66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52.svg"/><Relationship Id="rId20" Type="http://schemas.openxmlformats.org/officeDocument/2006/relationships/image" Target="../media/image58.svg"/><Relationship Id="rId29" Type="http://schemas.openxmlformats.org/officeDocument/2006/relationships/image" Target="../media/image61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74.svg"/><Relationship Id="rId32" Type="http://schemas.openxmlformats.org/officeDocument/2006/relationships/image" Target="../media/image64.svg"/><Relationship Id="rId37" Type="http://schemas.openxmlformats.org/officeDocument/2006/relationships/image" Target="../media/image69.png"/><Relationship Id="rId40" Type="http://schemas.openxmlformats.org/officeDocument/2006/relationships/image" Target="../media/image76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73.png"/><Relationship Id="rId28" Type="http://schemas.openxmlformats.org/officeDocument/2006/relationships/image" Target="../media/image60.svg"/><Relationship Id="rId36" Type="http://schemas.openxmlformats.org/officeDocument/2006/relationships/image" Target="../media/image68.svg"/><Relationship Id="rId10" Type="http://schemas.openxmlformats.org/officeDocument/2006/relationships/image" Target="../media/image46.svg"/><Relationship Id="rId19" Type="http://schemas.openxmlformats.org/officeDocument/2006/relationships/image" Target="../media/image57.png"/><Relationship Id="rId31" Type="http://schemas.openxmlformats.org/officeDocument/2006/relationships/image" Target="../media/image63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72.svg"/><Relationship Id="rId27" Type="http://schemas.openxmlformats.org/officeDocument/2006/relationships/image" Target="../media/image59.png"/><Relationship Id="rId30" Type="http://schemas.openxmlformats.org/officeDocument/2006/relationships/image" Target="../media/image62.svg"/><Relationship Id="rId35" Type="http://schemas.openxmlformats.org/officeDocument/2006/relationships/image" Target="../media/image67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55.png"/><Relationship Id="rId33" Type="http://schemas.openxmlformats.org/officeDocument/2006/relationships/image" Target="../media/image65.png"/><Relationship Id="rId38" Type="http://schemas.openxmlformats.org/officeDocument/2006/relationships/image" Target="../media/image70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19.wmf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0.xml"/><Relationship Id="rId12" Type="http://schemas.openxmlformats.org/officeDocument/2006/relationships/oleObject" Target="../embeddings/oleObject2.bin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8.wmf"/><Relationship Id="rId5" Type="http://schemas.openxmlformats.org/officeDocument/2006/relationships/tags" Target="../tags/tag20.xml"/><Relationship Id="rId10" Type="http://schemas.openxmlformats.org/officeDocument/2006/relationships/oleObject" Target="../embeddings/oleObject1.bin"/><Relationship Id="rId4" Type="http://schemas.openxmlformats.org/officeDocument/2006/relationships/tags" Target="../tags/tag19.xm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6" Type="http://schemas.openxmlformats.org/officeDocument/2006/relationships/notesSlide" Target="../notesSlides/notesSlide87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Layout" Target="../slideLayouts/slideLayout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4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Relationship Id="rId9" Type="http://schemas.openxmlformats.org/officeDocument/2006/relationships/image" Target="../media/image2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" Type="http://schemas.openxmlformats.org/officeDocument/2006/relationships/tags" Target="../tags/tag162.xml"/><Relationship Id="rId21" Type="http://schemas.openxmlformats.org/officeDocument/2006/relationships/tags" Target="../tags/tag180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tags" Target="../tags/tag179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notesSlide" Target="../notesSlides/notesSlide90.xml"/><Relationship Id="rId10" Type="http://schemas.openxmlformats.org/officeDocument/2006/relationships/tags" Target="../tags/tag169.xml"/><Relationship Id="rId19" Type="http://schemas.openxmlformats.org/officeDocument/2006/relationships/tags" Target="../tags/tag178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notesSlide" Target="../notesSlides/notesSlide91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0" name="Rectangle 8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representation</a:t>
            </a:r>
            <a:endParaRPr lang="nb-NO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With 3 </a:t>
            </a:r>
            <a:r>
              <a:rPr lang="nb-NO" dirty="0" err="1"/>
              <a:t>lamps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represent</a:t>
            </a:r>
            <a:r>
              <a:rPr lang="nb-NO" dirty="0"/>
              <a:t> 2</a:t>
            </a:r>
            <a:r>
              <a:rPr lang="nb-NO" baseline="30000" dirty="0"/>
              <a:t>3</a:t>
            </a:r>
            <a:r>
              <a:rPr lang="nb-NO" dirty="0"/>
              <a:t> = 8 combinations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/ </a:t>
            </a:r>
            <a:r>
              <a:rPr lang="nb-NO" dirty="0" err="1"/>
              <a:t>off</a:t>
            </a:r>
            <a:endParaRPr lang="nb-NO" dirty="0"/>
          </a:p>
          <a:p>
            <a:r>
              <a:rPr lang="nb-NO" dirty="0"/>
              <a:t>With </a:t>
            </a:r>
            <a:r>
              <a:rPr lang="nb-NO" dirty="0" err="1"/>
              <a:t>Off</a:t>
            </a:r>
            <a:r>
              <a:rPr lang="nb-NO" dirty="0"/>
              <a:t> = 0 and On = 1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endParaRPr lang="nb-NO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0 = 000	4 = 100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1 = 001	5 = 101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2 = 010	6 = 110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3 = 011	7 = 111</a:t>
            </a:r>
          </a:p>
          <a:p>
            <a:r>
              <a:rPr lang="nb-NO" dirty="0"/>
              <a:t>This can be extended to use more lamps </a:t>
            </a:r>
          </a:p>
          <a:p>
            <a:pPr marL="0" indent="0">
              <a:buNone/>
            </a:pPr>
            <a:r>
              <a:rPr lang="nb-NO" dirty="0"/>
              <a:t>(transistors), e.g. 8, 16, 32, 64, ....		</a:t>
            </a:r>
          </a:p>
        </p:txBody>
      </p:sp>
      <p:pic>
        <p:nvPicPr>
          <p:cNvPr id="136203" name="Picture 11" descr="LIGHT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59601" y="2547939"/>
            <a:ext cx="3567113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A float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342900" indent="-342900"/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floating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in a </a:t>
            </a:r>
            <a:r>
              <a:rPr lang="nb-NO" dirty="0" err="1"/>
              <a:t>position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 </a:t>
            </a:r>
            <a:r>
              <a:rPr lang="nb-NO" dirty="0" err="1"/>
              <a:t>work</a:t>
            </a:r>
            <a:endParaRPr lang="nb-NO" dirty="0"/>
          </a:p>
          <a:p>
            <a:pPr marL="342900" indent="-342900"/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coding</a:t>
            </a:r>
            <a:r>
              <a:rPr lang="nb-NO" dirty="0"/>
              <a:t> standard IEEE 754</a:t>
            </a:r>
          </a:p>
          <a:p>
            <a:pPr marL="342900" indent="-342900"/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rounding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floating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kern="0"/>
              <a:pPr>
                <a:defRPr/>
              </a:pPr>
              <a:t>100</a:t>
            </a:fld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5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b="1" dirty="0"/>
              <a:t>A floating-point number</a:t>
            </a:r>
            <a:endParaRPr lang="nb-NO" sz="3600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How 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represent</a:t>
            </a:r>
            <a:r>
              <a:rPr lang="nb-NO" dirty="0"/>
              <a:t> 5,625 </a:t>
            </a:r>
            <a:r>
              <a:rPr lang="nb-NO" dirty="0" err="1"/>
              <a:t>binary</a:t>
            </a:r>
            <a:r>
              <a:rPr lang="nb-NO" dirty="0"/>
              <a:t>?</a:t>
            </a:r>
          </a:p>
          <a:p>
            <a:r>
              <a:rPr lang="nb-NO" dirty="0"/>
              <a:t>As in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position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system?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</a:rPr>
              <a:t>5.625</a:t>
            </a:r>
            <a:r>
              <a:rPr lang="en-US" baseline="30000" dirty="0"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= 5 5/8 = 4 + 1 + 1/2 + 1/8 =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</a:rPr>
              <a:t>1*2</a:t>
            </a:r>
            <a:r>
              <a:rPr lang="en-US" baseline="30000" dirty="0">
                <a:latin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</a:rPr>
              <a:t> + 0*2</a:t>
            </a:r>
            <a:r>
              <a:rPr lang="en-US" baseline="30000" dirty="0">
                <a:latin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</a:rPr>
              <a:t> + 1*2</a:t>
            </a:r>
            <a:r>
              <a:rPr lang="en-US" baseline="30000" dirty="0">
                <a:latin typeface="Courier New" pitchFamily="49" charset="0"/>
              </a:rPr>
              <a:t>0</a:t>
            </a:r>
            <a:r>
              <a:rPr lang="en-US" dirty="0">
                <a:latin typeface="Courier New" pitchFamily="49" charset="0"/>
              </a:rPr>
              <a:t> + 1*2</a:t>
            </a:r>
            <a:r>
              <a:rPr lang="en-US" baseline="30000" dirty="0">
                <a:solidFill>
                  <a:srgbClr val="FF0000"/>
                </a:solidFill>
                <a:latin typeface="Courier New" pitchFamily="49" charset="0"/>
              </a:rPr>
              <a:t>-1</a:t>
            </a:r>
            <a:r>
              <a:rPr lang="en-US" dirty="0">
                <a:latin typeface="Courier New" pitchFamily="49" charset="0"/>
              </a:rPr>
              <a:t> + 0*2</a:t>
            </a:r>
            <a:r>
              <a:rPr lang="en-US" baseline="30000" dirty="0">
                <a:solidFill>
                  <a:srgbClr val="FF0000"/>
                </a:solidFill>
                <a:latin typeface="Courier New" pitchFamily="49" charset="0"/>
              </a:rPr>
              <a:t>-2</a:t>
            </a:r>
            <a:r>
              <a:rPr lang="en-US" dirty="0">
                <a:latin typeface="Courier New" pitchFamily="49" charset="0"/>
              </a:rPr>
              <a:t> + 1*2</a:t>
            </a:r>
            <a:r>
              <a:rPr lang="en-US" baseline="30000" dirty="0">
                <a:solidFill>
                  <a:srgbClr val="FF0000"/>
                </a:solidFill>
                <a:latin typeface="Courier New" pitchFamily="49" charset="0"/>
              </a:rPr>
              <a:t>-3</a:t>
            </a:r>
            <a:r>
              <a:rPr lang="en-US" dirty="0">
                <a:latin typeface="Courier New" pitchFamily="49" charset="0"/>
              </a:rPr>
              <a:t> 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= 101,101</a:t>
            </a:r>
          </a:p>
          <a:p>
            <a:r>
              <a:rPr lang="nb-NO" dirty="0"/>
              <a:t>This is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equivalent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103.57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notation</a:t>
            </a:r>
            <a:r>
              <a:rPr lang="nb-NO" dirty="0"/>
              <a:t> for:</a:t>
            </a:r>
            <a:br>
              <a:rPr lang="nb-NO" dirty="0"/>
            </a:br>
            <a:r>
              <a:rPr lang="nb-NO" dirty="0"/>
              <a:t> </a:t>
            </a:r>
            <a:r>
              <a:rPr lang="en-US" dirty="0">
                <a:latin typeface="Courier New" pitchFamily="49" charset="0"/>
              </a:rPr>
              <a:t>1*10</a:t>
            </a:r>
            <a:r>
              <a:rPr lang="en-US" baseline="30000" dirty="0">
                <a:latin typeface="Courier New" pitchFamily="49" charset="0"/>
              </a:rPr>
              <a:t>2 </a:t>
            </a:r>
            <a:r>
              <a:rPr lang="en-US" dirty="0">
                <a:latin typeface="Courier New" pitchFamily="49" charset="0"/>
              </a:rPr>
              <a:t>+ 0*10</a:t>
            </a:r>
            <a:r>
              <a:rPr lang="en-US" baseline="30000" dirty="0">
                <a:latin typeface="Courier New" pitchFamily="49" charset="0"/>
              </a:rPr>
              <a:t>1 </a:t>
            </a:r>
            <a:r>
              <a:rPr lang="en-US" dirty="0">
                <a:latin typeface="Courier New" pitchFamily="49" charset="0"/>
              </a:rPr>
              <a:t>+ 3*10</a:t>
            </a:r>
            <a:r>
              <a:rPr lang="en-US" baseline="30000" dirty="0">
                <a:latin typeface="Courier New" pitchFamily="49" charset="0"/>
              </a:rPr>
              <a:t>0 </a:t>
            </a:r>
            <a:r>
              <a:rPr lang="en-US" dirty="0">
                <a:latin typeface="Courier New" pitchFamily="49" charset="0"/>
              </a:rPr>
              <a:t>+ 5*10</a:t>
            </a:r>
            <a:r>
              <a:rPr lang="en-US" baseline="30000" dirty="0">
                <a:solidFill>
                  <a:srgbClr val="FF0000"/>
                </a:solidFill>
                <a:latin typeface="Courier New" pitchFamily="49" charset="0"/>
              </a:rPr>
              <a:t>-1</a:t>
            </a:r>
            <a:r>
              <a:rPr lang="en-US" baseline="30000" dirty="0"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+ 7*10</a:t>
            </a:r>
            <a:r>
              <a:rPr lang="en-US" baseline="30000" dirty="0">
                <a:solidFill>
                  <a:srgbClr val="FF0000"/>
                </a:solidFill>
                <a:latin typeface="Courier New" pitchFamily="49" charset="0"/>
              </a:rPr>
              <a:t>-2</a:t>
            </a:r>
            <a:r>
              <a:rPr lang="en-US" baseline="30000" dirty="0"/>
              <a:t> </a:t>
            </a:r>
          </a:p>
          <a:p>
            <a:r>
              <a:rPr lang="nb-NO" dirty="0" err="1"/>
              <a:t>ie</a:t>
            </a:r>
            <a:r>
              <a:rPr lang="nb-NO" dirty="0"/>
              <a:t> </a:t>
            </a:r>
            <a:r>
              <a:rPr lang="nb-NO" dirty="0" err="1"/>
              <a:t>Converting</a:t>
            </a:r>
            <a:r>
              <a:rPr lang="nb-NO" dirty="0"/>
              <a:t> to "</a:t>
            </a:r>
            <a:r>
              <a:rPr lang="nb-NO" dirty="0" err="1"/>
              <a:t>comma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" is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as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</a:t>
            </a:r>
            <a:endParaRPr lang="nb-NO" dirty="0">
              <a:latin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101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2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3600" dirty="0"/>
              <a:t>Ex: </a:t>
            </a:r>
            <a:r>
              <a:rPr lang="nb-NO" sz="3600" dirty="0" err="1"/>
              <a:t>Convert</a:t>
            </a:r>
            <a:r>
              <a:rPr lang="nb-NO" sz="3600" dirty="0"/>
              <a:t> 0.6875 to bin</a:t>
            </a:r>
          </a:p>
        </p:txBody>
      </p:sp>
      <p:graphicFrame>
        <p:nvGraphicFramePr>
          <p:cNvPr id="171011" name="Group 3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84175" y="1847850"/>
          <a:ext cx="11442699" cy="4127500"/>
        </p:xfrm>
        <a:graphic>
          <a:graphicData uri="http://schemas.openxmlformats.org/drawingml/2006/table">
            <a:tbl>
              <a:tblPr/>
              <a:tblGrid>
                <a:gridCol w="381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Start numbers</a:t>
                      </a:r>
                    </a:p>
                  </a:txBody>
                  <a:tcPr marL="124265" marR="1242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Double number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Result so far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0.6875</a:t>
                      </a:r>
                    </a:p>
                  </a:txBody>
                  <a:tcPr marL="124265" marR="1242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1.375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0.375</a:t>
                      </a:r>
                    </a:p>
                  </a:txBody>
                  <a:tcPr marL="124265" marR="1242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0.75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.10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0.75</a:t>
                      </a:r>
                    </a:p>
                  </a:txBody>
                  <a:tcPr marL="124265" marR="1242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1.5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.101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</a:t>
                      </a:r>
                    </a:p>
                  </a:txBody>
                  <a:tcPr marL="124265" marR="1242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.1011</a:t>
                      </a:r>
                    </a:p>
                  </a:txBody>
                  <a:tcPr marL="124265" marR="1242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80800" y="6400800"/>
            <a:ext cx="711200" cy="457200"/>
          </a:xfrm>
          <a:prstGeom prst="rect">
            <a:avLst/>
          </a:prstGeom>
        </p:spPr>
        <p:txBody>
          <a:bodyPr/>
          <a:lstStyle/>
          <a:p>
            <a:fld id="{8BE086E1-95BD-4B08-A3B2-D7BACAA5E3F9}" type="slidenum">
              <a:rPr lang="nb-NO" smtClean="0"/>
              <a:pPr/>
              <a:t>102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421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3600" dirty="0"/>
              <a:t>IEEE 754 og x87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endParaRPr lang="nb-NO" sz="2800" dirty="0"/>
          </a:p>
          <a:p>
            <a:r>
              <a:rPr lang="nb-NO" sz="2800" dirty="0"/>
              <a:t>The IEEE 754 standard </a:t>
            </a:r>
            <a:r>
              <a:rPr lang="nb-NO" sz="2800" dirty="0" err="1"/>
              <a:t>was</a:t>
            </a:r>
            <a:r>
              <a:rPr lang="nb-NO" sz="2800" dirty="0"/>
              <a:t> </a:t>
            </a:r>
            <a:r>
              <a:rPr lang="nb-NO" sz="2800" dirty="0" err="1"/>
              <a:t>developed</a:t>
            </a:r>
            <a:r>
              <a:rPr lang="nb-NO" sz="2800" dirty="0"/>
              <a:t> by W. Kahn in </a:t>
            </a:r>
            <a:r>
              <a:rPr lang="nb-NO" sz="2800" dirty="0" err="1"/>
              <a:t>conjunction</a:t>
            </a:r>
            <a:r>
              <a:rPr lang="nb-NO" sz="2800" dirty="0"/>
              <a:t> </a:t>
            </a:r>
            <a:r>
              <a:rPr lang="nb-NO" sz="2800" dirty="0" err="1"/>
              <a:t>with</a:t>
            </a:r>
            <a:r>
              <a:rPr lang="nb-NO" sz="2800" dirty="0"/>
              <a:t> </a:t>
            </a:r>
            <a:r>
              <a:rPr lang="nb-NO" sz="2800" dirty="0" err="1"/>
              <a:t>Intel's</a:t>
            </a:r>
            <a:r>
              <a:rPr lang="nb-NO" sz="2800" dirty="0"/>
              <a:t> </a:t>
            </a:r>
            <a:r>
              <a:rPr lang="nb-NO" sz="2800" dirty="0" err="1"/>
              <a:t>development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8087 </a:t>
            </a:r>
            <a:r>
              <a:rPr lang="nb-NO" sz="2800" dirty="0" err="1"/>
              <a:t>math</a:t>
            </a:r>
            <a:r>
              <a:rPr lang="nb-NO" sz="2800" dirty="0"/>
              <a:t> </a:t>
            </a:r>
            <a:r>
              <a:rPr lang="nb-NO" sz="2800" dirty="0" err="1"/>
              <a:t>coprocessor</a:t>
            </a:r>
            <a:endParaRPr lang="nb-NO" sz="2800" dirty="0"/>
          </a:p>
          <a:p>
            <a:r>
              <a:rPr lang="en-US" sz="2800" dirty="0"/>
              <a:t>Used in most computers. Intel math processors (built into all CPUs after Pentium). </a:t>
            </a:r>
          </a:p>
          <a:p>
            <a:r>
              <a:rPr lang="en-US" sz="2800" dirty="0"/>
              <a:t>IEEE defines "single precision" (used by float in Java, 32 bit) and "double precision" (double in Java, 64 bit).</a:t>
            </a:r>
          </a:p>
          <a:p>
            <a:r>
              <a:rPr lang="en-US" sz="2800" dirty="0"/>
              <a:t>Intel's math "coprocessor" also has a third, higher precision: "extended precision" (80 bit, always used for intermediate calculation in the floating point unit (FPU)).</a:t>
            </a:r>
          </a:p>
          <a:p>
            <a:r>
              <a:rPr lang="en-US" sz="2800" dirty="0"/>
              <a:t>The latest version of the standard is IEEE 754-2008</a:t>
            </a:r>
          </a:p>
          <a:p>
            <a:r>
              <a:rPr lang="en-US" dirty="0"/>
              <a:t>Also allows 128 bit floating point numbers (34 decimal places) </a:t>
            </a:r>
            <a:r>
              <a:rPr lang="en-US" dirty="0" err="1"/>
              <a:t>m.m.</a:t>
            </a:r>
            <a:endParaRPr lang="nb-NO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103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06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IEEE </a:t>
            </a:r>
            <a:r>
              <a:rPr lang="en-US" dirty="0">
                <a:solidFill>
                  <a:srgbClr val="FF0000"/>
                </a:solidFill>
              </a:rPr>
              <a:t>single precision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3603" y="2818614"/>
            <a:ext cx="11443962" cy="3621518"/>
          </a:xfrm>
        </p:spPr>
        <p:txBody>
          <a:bodyPr/>
          <a:lstStyle/>
          <a:p>
            <a:r>
              <a:rPr lang="en-US" sz="2800" dirty="0"/>
              <a:t>Exactly up to about 7 decimal places.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s</a:t>
            </a:r>
            <a:r>
              <a:rPr lang="en-US" sz="2800" dirty="0"/>
              <a:t> is a character bit. 0 for positive, 1 for negative.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e</a:t>
            </a:r>
            <a:r>
              <a:rPr lang="en-US" sz="2800" dirty="0"/>
              <a:t>xp (8 bit) er “biased” = real exponent + 7Fh. The values 00h and </a:t>
            </a:r>
            <a:r>
              <a:rPr lang="en-US" sz="2800" dirty="0" err="1"/>
              <a:t>FFh</a:t>
            </a:r>
            <a:r>
              <a:rPr lang="en-US" sz="2800" dirty="0"/>
              <a:t> have special meanings.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</a:t>
            </a:r>
            <a:r>
              <a:rPr lang="en-US" sz="2800" dirty="0"/>
              <a:t>antissa is 23 bits - the first 23 bits after 1 in the significant end.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104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graphicFrame>
        <p:nvGraphicFramePr>
          <p:cNvPr id="178180" name="Group 4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273300" y="1341438"/>
          <a:ext cx="7181850" cy="91440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antisse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074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Ex: 5,8 </a:t>
            </a:r>
            <a:r>
              <a:rPr lang="en-US" dirty="0" err="1"/>
              <a:t>i</a:t>
            </a:r>
            <a:r>
              <a:rPr lang="en-US" dirty="0"/>
              <a:t> IEEE single precision?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5,8 = 101,1100 1100 1100 1100 1100 1100 …</a:t>
            </a:r>
          </a:p>
          <a:p>
            <a:r>
              <a:rPr lang="en-US" sz="2800" dirty="0"/>
              <a:t>With 23 numbers after the decimal point, we have: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.0111 0011 0011 0011 0011 001 *2</a:t>
            </a:r>
            <a:r>
              <a:rPr lang="en-US" sz="2800" baseline="30000" dirty="0"/>
              <a:t>10</a:t>
            </a:r>
          </a:p>
          <a:p>
            <a:r>
              <a:rPr lang="en-US" sz="2800" dirty="0"/>
              <a:t>The sign bit is positive = 0.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Adjusted</a:t>
            </a:r>
            <a:r>
              <a:rPr lang="en-US" dirty="0"/>
              <a:t> exponent</a:t>
            </a:r>
            <a:r>
              <a:rPr lang="en-US" sz="2800" dirty="0"/>
              <a:t> is 0x7F + 0x02 = 0x81</a:t>
            </a:r>
          </a:p>
          <a:p>
            <a:r>
              <a:rPr lang="en-US" sz="2800" dirty="0"/>
              <a:t>We then get:</a:t>
            </a:r>
            <a:br>
              <a:rPr lang="en-US" sz="2800" dirty="0"/>
            </a:br>
            <a:r>
              <a:rPr lang="en-US" sz="2800" u="sng" dirty="0">
                <a:solidFill>
                  <a:schemeClr val="accent2"/>
                </a:solidFill>
              </a:rPr>
              <a:t>0</a:t>
            </a:r>
            <a:r>
              <a:rPr lang="en-US" sz="2800" dirty="0"/>
              <a:t>100 0000 1</a:t>
            </a:r>
            <a:r>
              <a:rPr lang="en-US" sz="2800" u="sng" dirty="0">
                <a:solidFill>
                  <a:schemeClr val="accent2"/>
                </a:solidFill>
              </a:rPr>
              <a:t>011 1001 1001 1001 1001 1001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(sign and mantissa are underlined)</a:t>
            </a:r>
            <a:br>
              <a:rPr lang="en-US" sz="2800" dirty="0"/>
            </a:br>
            <a:r>
              <a:rPr lang="en-US" sz="2800" dirty="0"/>
              <a:t>or 40B99999h</a:t>
            </a:r>
          </a:p>
          <a:p>
            <a:r>
              <a:rPr lang="en-US" sz="2800" dirty="0"/>
              <a:t>Note: In C, 5.8 is represented as 40B9999A, because we dropped an LSB that was a 1. There is a better approach to 5.8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105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79204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5303912" y="381000"/>
            <a:ext cx="66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30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Ex: What is -0.5?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0.5</a:t>
            </a:r>
            <a:r>
              <a:rPr lang="en-US" baseline="-25000" dirty="0"/>
              <a:t>10</a:t>
            </a:r>
            <a:r>
              <a:rPr lang="en-US" dirty="0"/>
              <a:t> = 0.1</a:t>
            </a:r>
            <a:r>
              <a:rPr lang="en-US" baseline="-25000" dirty="0"/>
              <a:t>2</a:t>
            </a:r>
          </a:p>
          <a:p>
            <a:r>
              <a:rPr lang="en-US" dirty="0"/>
              <a:t>With 23 digits after the decimal point, we have 1.00000000000000000000000*2</a:t>
            </a:r>
            <a:r>
              <a:rPr lang="en-US" baseline="30000" dirty="0"/>
              <a:t>-1</a:t>
            </a:r>
          </a:p>
          <a:p>
            <a:r>
              <a:rPr lang="en-US" dirty="0"/>
              <a:t>The sign bit is negative = 1.</a:t>
            </a:r>
          </a:p>
          <a:p>
            <a:r>
              <a:rPr lang="en-US" dirty="0"/>
              <a:t>The exponent is 7Fh + -1h = 7Eh</a:t>
            </a:r>
          </a:p>
          <a:p>
            <a:pPr>
              <a:lnSpc>
                <a:spcPct val="90000"/>
              </a:lnSpc>
            </a:pPr>
            <a:r>
              <a:rPr lang="en-US" u="sng" dirty="0">
                <a:solidFill>
                  <a:schemeClr val="accent2"/>
                </a:solidFill>
              </a:rPr>
              <a:t>1</a:t>
            </a:r>
            <a:r>
              <a:rPr lang="en-US" dirty="0"/>
              <a:t>011 1111 0</a:t>
            </a:r>
            <a:r>
              <a:rPr lang="en-US" u="sng" dirty="0">
                <a:solidFill>
                  <a:schemeClr val="accent2"/>
                </a:solidFill>
              </a:rPr>
              <a:t>000 0000 0000 0000 0000 0000 </a:t>
            </a:r>
            <a:r>
              <a:rPr lang="en-US" dirty="0"/>
              <a:t>(BF000000h)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106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6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6000" dirty="0">
                <a:solidFill>
                  <a:srgbClr val="FF0000"/>
                </a:solidFill>
              </a:rPr>
              <a:t>N</a:t>
            </a:r>
            <a:r>
              <a:rPr lang="nb-NO" sz="6000" dirty="0"/>
              <a:t>ot </a:t>
            </a:r>
            <a:r>
              <a:rPr lang="nb-NO" sz="6000" dirty="0">
                <a:solidFill>
                  <a:srgbClr val="FF0000"/>
                </a:solidFill>
              </a:rPr>
              <a:t>a</a:t>
            </a:r>
            <a:r>
              <a:rPr lang="nb-NO" sz="6000" dirty="0"/>
              <a:t> </a:t>
            </a:r>
            <a:r>
              <a:rPr lang="nb-NO" sz="6000" dirty="0" err="1">
                <a:solidFill>
                  <a:srgbClr val="FF0000"/>
                </a:solidFill>
              </a:rPr>
              <a:t>N</a:t>
            </a:r>
            <a:r>
              <a:rPr lang="nb-NO" sz="6000" dirty="0" err="1"/>
              <a:t>umber</a:t>
            </a:r>
            <a:endParaRPr lang="nb-NO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603" y="2487255"/>
            <a:ext cx="11443962" cy="3952877"/>
          </a:xfrm>
        </p:spPr>
        <p:txBody>
          <a:bodyPr/>
          <a:lstStyle/>
          <a:p>
            <a:r>
              <a:rPr lang="nb-NO" dirty="0"/>
              <a:t>IEEE754 has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codes</a:t>
            </a:r>
            <a:r>
              <a:rPr lang="nb-NO" dirty="0"/>
              <a:t> for </a:t>
            </a:r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ordinary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(</a:t>
            </a:r>
            <a:r>
              <a:rPr lang="nb-NO" dirty="0">
                <a:solidFill>
                  <a:srgbClr val="FF0000"/>
                </a:solidFill>
              </a:rPr>
              <a:t>f</a:t>
            </a:r>
            <a:r>
              <a:rPr lang="nb-NO" dirty="0"/>
              <a:t>111 1111 1</a:t>
            </a:r>
            <a:r>
              <a:rPr lang="nb-NO" dirty="0">
                <a:solidFill>
                  <a:srgbClr val="FF0000"/>
                </a:solidFill>
              </a:rPr>
              <a:t>k</a:t>
            </a:r>
            <a:r>
              <a:rPr lang="nb-NO" dirty="0"/>
              <a:t>xxx …): </a:t>
            </a:r>
            <a:r>
              <a:rPr lang="nb-NO" dirty="0" err="1"/>
              <a:t>NaN</a:t>
            </a:r>
            <a:endParaRPr lang="nb-NO" dirty="0"/>
          </a:p>
          <a:p>
            <a:r>
              <a:rPr lang="nb-NO" dirty="0"/>
              <a:t>This is </a:t>
            </a:r>
            <a:r>
              <a:rPr lang="nb-NO" dirty="0" err="1"/>
              <a:t>available</a:t>
            </a:r>
            <a:r>
              <a:rPr lang="nb-NO" dirty="0"/>
              <a:t> in </a:t>
            </a:r>
            <a:r>
              <a:rPr lang="nb-NO" dirty="0" err="1"/>
              <a:t>several</a:t>
            </a:r>
            <a:r>
              <a:rPr lang="nb-NO" dirty="0"/>
              <a:t> formats:</a:t>
            </a:r>
          </a:p>
          <a:p>
            <a:pPr lvl="1"/>
            <a:r>
              <a:rPr lang="nb-NO" dirty="0" err="1"/>
              <a:t>Depending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whether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to be used </a:t>
            </a:r>
            <a:r>
              <a:rPr lang="nb-NO" dirty="0" err="1"/>
              <a:t>further</a:t>
            </a:r>
            <a:r>
              <a:rPr lang="nb-NO" dirty="0"/>
              <a:t> or not(</a:t>
            </a:r>
            <a:r>
              <a:rPr lang="nb-NO" dirty="0">
                <a:solidFill>
                  <a:srgbClr val="FF0000"/>
                </a:solidFill>
              </a:rPr>
              <a:t>k</a:t>
            </a:r>
            <a:r>
              <a:rPr lang="nb-NO" dirty="0"/>
              <a:t>=1 er «</a:t>
            </a:r>
            <a:r>
              <a:rPr lang="nb-NO" dirty="0" err="1"/>
              <a:t>quiet</a:t>
            </a:r>
            <a:r>
              <a:rPr lang="nb-NO" dirty="0"/>
              <a:t> </a:t>
            </a:r>
            <a:r>
              <a:rPr lang="nb-NO" dirty="0" err="1"/>
              <a:t>NaN</a:t>
            </a:r>
            <a:r>
              <a:rPr lang="nb-NO" dirty="0"/>
              <a:t>»)</a:t>
            </a:r>
          </a:p>
          <a:p>
            <a:pPr lvl="1"/>
            <a:r>
              <a:rPr lang="nb-NO" dirty="0" err="1"/>
              <a:t>Depending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(</a:t>
            </a:r>
            <a:r>
              <a:rPr lang="nb-NO" dirty="0" err="1"/>
              <a:t>mis</a:t>
            </a:r>
            <a:r>
              <a:rPr lang="nb-NO" dirty="0"/>
              <a:t>) </a:t>
            </a:r>
            <a:r>
              <a:rPr lang="nb-NO" dirty="0" err="1"/>
              <a:t>calculation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caused</a:t>
            </a:r>
            <a:r>
              <a:rPr lang="nb-NO" dirty="0"/>
              <a:t> </a:t>
            </a:r>
            <a:r>
              <a:rPr lang="nb-NO" dirty="0" err="1"/>
              <a:t>NaN</a:t>
            </a:r>
            <a:endParaRPr lang="nb-NO" dirty="0"/>
          </a:p>
          <a:p>
            <a:pPr lvl="1"/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separate </a:t>
            </a:r>
            <a:r>
              <a:rPr lang="nb-NO" dirty="0" err="1"/>
              <a:t>codes</a:t>
            </a:r>
            <a:r>
              <a:rPr lang="nb-NO" dirty="0"/>
              <a:t> for positive and negative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infinity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etc..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59538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fld id="{76F64673-A794-4CA8-BE7E-28A7A63F6F81}" type="slidenum">
              <a:rPr lang="nb-NO" smtClean="0"/>
              <a:pPr>
                <a:buFontTx/>
                <a:buNone/>
              </a:pPr>
              <a:t>107</a:t>
            </a:fld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574" y="1556792"/>
            <a:ext cx="4264965" cy="58264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7320136" y="863718"/>
            <a:ext cx="1152128" cy="963604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06" y="97705"/>
            <a:ext cx="2792760" cy="112475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7032104" y="794866"/>
            <a:ext cx="1512168" cy="1121966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258" y="5483508"/>
            <a:ext cx="3295595" cy="5958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217" y="5799605"/>
            <a:ext cx="2675749" cy="1025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/>
          <p:cNvCxnSpPr/>
          <p:nvPr/>
        </p:nvCxnSpPr>
        <p:spPr bwMode="auto">
          <a:xfrm>
            <a:off x="7032104" y="5877272"/>
            <a:ext cx="1080120" cy="35983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7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4000" dirty="0"/>
              <a:t>A float </a:t>
            </a:r>
            <a:r>
              <a:rPr lang="nb-NO" sz="4000" dirty="0" err="1"/>
              <a:t>point</a:t>
            </a:r>
            <a:r>
              <a:rPr lang="nb-NO" sz="4000" dirty="0"/>
              <a:t> </a:t>
            </a:r>
            <a:r>
              <a:rPr lang="nb-NO" sz="4000" dirty="0" err="1"/>
              <a:t>numbers</a:t>
            </a:r>
            <a:r>
              <a:rPr lang="nb-NO" sz="4000" dirty="0"/>
              <a:t> </a:t>
            </a:r>
            <a:r>
              <a:rPr lang="nb-NO" sz="4000" dirty="0" err="1">
                <a:solidFill>
                  <a:srgbClr val="FF0000"/>
                </a:solidFill>
              </a:rPr>
              <a:t>can</a:t>
            </a:r>
            <a:r>
              <a:rPr lang="nb-NO" sz="4000" dirty="0"/>
              <a:t> be </a:t>
            </a:r>
            <a:r>
              <a:rPr lang="nb-NO" sz="4000" dirty="0" err="1">
                <a:solidFill>
                  <a:srgbClr val="FF0000"/>
                </a:solidFill>
              </a:rPr>
              <a:t>dangerous</a:t>
            </a:r>
            <a:r>
              <a:rPr lang="nb-NO" sz="4000" dirty="0"/>
              <a:t>!!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An Ariadne rocket </a:t>
            </a:r>
            <a:r>
              <a:rPr lang="nb-NO" dirty="0" err="1"/>
              <a:t>crashed</a:t>
            </a:r>
            <a:r>
              <a:rPr lang="nb-NO" dirty="0"/>
              <a:t> due to a </a:t>
            </a:r>
            <a:r>
              <a:rPr lang="nb-NO" dirty="0" err="1"/>
              <a:t>floating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error</a:t>
            </a:r>
            <a:br>
              <a:rPr lang="nb-NO" dirty="0"/>
            </a:br>
            <a:endParaRPr lang="nb-NO" dirty="0"/>
          </a:p>
          <a:p>
            <a:r>
              <a:rPr lang="nb-NO" dirty="0"/>
              <a:t>For </a:t>
            </a:r>
            <a:r>
              <a:rPr lang="nb-NO" dirty="0" err="1"/>
              <a:t>example</a:t>
            </a:r>
            <a:r>
              <a:rPr lang="nb-NO" dirty="0"/>
              <a:t>. 10% = 0.1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</a:t>
            </a:r>
          </a:p>
          <a:p>
            <a:pPr lvl="1"/>
            <a:r>
              <a:rPr lang="nb-NO" dirty="0" err="1"/>
              <a:t>Binary</a:t>
            </a:r>
            <a:r>
              <a:rPr lang="nb-NO" dirty="0"/>
              <a:t> it is not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write</a:t>
            </a:r>
            <a:r>
              <a:rPr lang="nb-NO" dirty="0"/>
              <a:t> 1/10 </a:t>
            </a:r>
            <a:r>
              <a:rPr lang="nb-NO" dirty="0" err="1"/>
              <a:t>with</a:t>
            </a:r>
            <a:r>
              <a:rPr lang="nb-NO" dirty="0"/>
              <a:t> a final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digits</a:t>
            </a:r>
            <a:r>
              <a:rPr lang="nb-NO" dirty="0"/>
              <a:t>, it </a:t>
            </a:r>
            <a:r>
              <a:rPr lang="nb-NO" dirty="0" err="1"/>
              <a:t>will</a:t>
            </a:r>
            <a:r>
              <a:rPr lang="nb-NO" dirty="0"/>
              <a:t> be 0,000110011001100110011001100…</a:t>
            </a:r>
          </a:p>
          <a:p>
            <a:pPr lvl="1"/>
            <a:r>
              <a:rPr lang="nb-NO" dirty="0"/>
              <a:t>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convert</a:t>
            </a:r>
            <a:r>
              <a:rPr lang="nb-NO" dirty="0"/>
              <a:t> back to </a:t>
            </a:r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end up </a:t>
            </a:r>
            <a:r>
              <a:rPr lang="nb-NO" dirty="0" err="1"/>
              <a:t>with</a:t>
            </a:r>
            <a:r>
              <a:rPr lang="nb-NO" dirty="0"/>
              <a:t> 1/10=0,099999994</a:t>
            </a:r>
          </a:p>
          <a:p>
            <a:pPr lvl="1"/>
            <a:r>
              <a:rPr lang="nb-NO" dirty="0"/>
              <a:t>In IEEE754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specify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rounding</a:t>
            </a:r>
            <a:r>
              <a:rPr lang="nb-NO" dirty="0"/>
              <a:t> to be done in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direction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still </a:t>
            </a:r>
            <a:r>
              <a:rPr lang="nb-NO" dirty="0" err="1"/>
              <a:t>always</a:t>
            </a:r>
            <a:r>
              <a:rPr lang="nb-NO" dirty="0"/>
              <a:t> have to </a:t>
            </a:r>
            <a:r>
              <a:rPr lang="nb-NO" dirty="0" err="1"/>
              <a:t>consider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digits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trust.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108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5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6600" dirty="0"/>
              <a:t>Code </a:t>
            </a:r>
            <a:r>
              <a:rPr lang="nb-NO" sz="6600" dirty="0" err="1"/>
              <a:t>tables</a:t>
            </a:r>
            <a:endParaRPr lang="nb-NO" sz="6600" dirty="0"/>
          </a:p>
        </p:txBody>
      </p:sp>
      <p:sp>
        <p:nvSpPr>
          <p:cNvPr id="130050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b="1" dirty="0">
                <a:solidFill>
                  <a:srgbClr val="0070C0"/>
                </a:solidFill>
              </a:rPr>
              <a:t>BCD</a:t>
            </a:r>
            <a:r>
              <a:rPr lang="nb-NO" dirty="0"/>
              <a:t> –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Coded</a:t>
            </a:r>
            <a:r>
              <a:rPr lang="nb-NO" dirty="0"/>
              <a:t> </a:t>
            </a:r>
            <a:r>
              <a:rPr lang="nb-NO" dirty="0" err="1"/>
              <a:t>Decimals</a:t>
            </a:r>
            <a:endParaRPr lang="nb-NO" dirty="0"/>
          </a:p>
          <a:p>
            <a:pPr lvl="1"/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digit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its</a:t>
            </a:r>
            <a:r>
              <a:rPr lang="nb-NO" dirty="0"/>
              <a:t> 4-bit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code</a:t>
            </a:r>
            <a:endParaRPr lang="nb-NO" dirty="0"/>
          </a:p>
          <a:p>
            <a:pPr lvl="1"/>
            <a:r>
              <a:rPr lang="nb-NO" dirty="0">
                <a:latin typeface="Comic Sans MS" pitchFamily="66" charset="0"/>
              </a:rPr>
              <a:t>529</a:t>
            </a:r>
            <a:r>
              <a:rPr lang="nb-NO" baseline="-25000" dirty="0">
                <a:latin typeface="Comic Sans MS" pitchFamily="66" charset="0"/>
              </a:rPr>
              <a:t>10</a:t>
            </a:r>
            <a:r>
              <a:rPr lang="nb-NO" dirty="0">
                <a:latin typeface="Comic Sans MS" pitchFamily="66" charset="0"/>
              </a:rPr>
              <a:t> = </a:t>
            </a:r>
            <a:r>
              <a:rPr lang="nb-NO" dirty="0">
                <a:solidFill>
                  <a:schemeClr val="accent1"/>
                </a:solidFill>
                <a:latin typeface="Comic Sans MS" pitchFamily="66" charset="0"/>
              </a:rPr>
              <a:t>0101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0010</a:t>
            </a:r>
            <a:r>
              <a:rPr lang="nb-NO" dirty="0">
                <a:solidFill>
                  <a:schemeClr val="accent2"/>
                </a:solidFill>
                <a:latin typeface="Comic Sans MS" pitchFamily="66" charset="0"/>
              </a:rPr>
              <a:t>1001</a:t>
            </a:r>
            <a:r>
              <a:rPr lang="nb-NO" baseline="-25000" dirty="0">
                <a:latin typeface="Comic Sans MS" pitchFamily="66" charset="0"/>
              </a:rPr>
              <a:t>BCD</a:t>
            </a:r>
          </a:p>
          <a:p>
            <a:pPr lvl="1"/>
            <a:r>
              <a:rPr lang="nb-NO" dirty="0" err="1"/>
              <a:t>Also</a:t>
            </a:r>
            <a:r>
              <a:rPr lang="nb-NO" dirty="0"/>
              <a:t> has </a:t>
            </a:r>
            <a:r>
              <a:rPr lang="nb-NO" dirty="0" err="1"/>
              <a:t>other</a:t>
            </a:r>
            <a:r>
              <a:rPr lang="nb-NO" dirty="0"/>
              <a:t> variants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8 bits per </a:t>
            </a:r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digit</a:t>
            </a:r>
            <a:r>
              <a:rPr lang="nb-NO" dirty="0"/>
              <a:t>, e.g.</a:t>
            </a:r>
          </a:p>
          <a:p>
            <a:pPr lvl="1"/>
            <a:r>
              <a:rPr lang="nb-NO" dirty="0">
                <a:latin typeface="Comic Sans MS" pitchFamily="66" charset="0"/>
              </a:rPr>
              <a:t>529</a:t>
            </a:r>
            <a:r>
              <a:rPr lang="nb-NO" baseline="-25000" dirty="0">
                <a:latin typeface="Comic Sans MS" pitchFamily="66" charset="0"/>
              </a:rPr>
              <a:t>10</a:t>
            </a:r>
            <a:r>
              <a:rPr lang="nb-NO" dirty="0">
                <a:latin typeface="Comic Sans MS" pitchFamily="66" charset="0"/>
              </a:rPr>
              <a:t> = </a:t>
            </a:r>
            <a:r>
              <a:rPr lang="nb-NO" dirty="0">
                <a:solidFill>
                  <a:schemeClr val="accent1"/>
                </a:solidFill>
                <a:latin typeface="Comic Sans MS" pitchFamily="66" charset="0"/>
              </a:rPr>
              <a:t>0000101 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00000010</a:t>
            </a:r>
            <a:r>
              <a:rPr lang="nb-NO" dirty="0">
                <a:solidFill>
                  <a:schemeClr val="accent2"/>
                </a:solidFill>
                <a:latin typeface="Comic Sans MS" pitchFamily="66" charset="0"/>
              </a:rPr>
              <a:t> 00001001</a:t>
            </a:r>
            <a:r>
              <a:rPr lang="nb-NO" baseline="-25000" dirty="0">
                <a:latin typeface="Comic Sans MS" pitchFamily="66" charset="0"/>
              </a:rPr>
              <a:t>PBCD</a:t>
            </a:r>
            <a:endParaRPr lang="nb-NO" dirty="0"/>
          </a:p>
          <a:p>
            <a:pPr lvl="1"/>
            <a:r>
              <a:rPr lang="nb-NO" dirty="0"/>
              <a:t>Intel / AMD </a:t>
            </a:r>
            <a:r>
              <a:rPr lang="nb-NO" dirty="0" err="1"/>
              <a:t>processors</a:t>
            </a:r>
            <a:r>
              <a:rPr lang="nb-NO" dirty="0"/>
              <a:t> still have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instructions</a:t>
            </a:r>
            <a:r>
              <a:rPr lang="nb-NO" dirty="0"/>
              <a:t> for BCD </a:t>
            </a:r>
            <a:r>
              <a:rPr lang="nb-NO" dirty="0" err="1"/>
              <a:t>calculations</a:t>
            </a:r>
            <a:endParaRPr lang="nb-NO" dirty="0"/>
          </a:p>
          <a:p>
            <a:r>
              <a:rPr lang="nb-NO" dirty="0" err="1"/>
              <a:t>Similar</a:t>
            </a:r>
            <a:r>
              <a:rPr lang="nb-NO" dirty="0"/>
              <a:t> to </a:t>
            </a:r>
            <a:r>
              <a:rPr lang="nb-NO" dirty="0" err="1">
                <a:solidFill>
                  <a:srgbClr val="0070C0"/>
                </a:solidFill>
              </a:rPr>
              <a:t>alphanumeric</a:t>
            </a:r>
            <a:r>
              <a:rPr lang="nb-NO" dirty="0"/>
              <a:t> </a:t>
            </a:r>
            <a:r>
              <a:rPr lang="nb-NO" dirty="0" err="1"/>
              <a:t>coding</a:t>
            </a:r>
            <a:endParaRPr lang="nb-NO" dirty="0"/>
          </a:p>
          <a:p>
            <a:pPr lvl="1"/>
            <a:r>
              <a:rPr lang="nb-NO" dirty="0"/>
              <a:t>All </a:t>
            </a:r>
            <a:r>
              <a:rPr lang="nb-NO" dirty="0" err="1"/>
              <a:t>digits</a:t>
            </a:r>
            <a:r>
              <a:rPr lang="nb-NO" dirty="0"/>
              <a:t>, letters (</a:t>
            </a:r>
            <a:r>
              <a:rPr lang="nb-NO" dirty="0" err="1"/>
              <a:t>lower</a:t>
            </a:r>
            <a:r>
              <a:rPr lang="nb-NO" dirty="0"/>
              <a:t> and </a:t>
            </a:r>
            <a:r>
              <a:rPr lang="nb-NO" dirty="0" err="1"/>
              <a:t>upper</a:t>
            </a:r>
            <a:r>
              <a:rPr lang="nb-NO" dirty="0"/>
              <a:t> case) and </a:t>
            </a:r>
            <a:r>
              <a:rPr lang="nb-NO" dirty="0" err="1"/>
              <a:t>special</a:t>
            </a:r>
            <a:r>
              <a:rPr lang="nb-NO" dirty="0"/>
              <a:t> </a:t>
            </a:r>
            <a:r>
              <a:rPr lang="nb-NO" dirty="0" err="1"/>
              <a:t>characters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numbered</a:t>
            </a:r>
            <a:endParaRPr lang="nb-NO" dirty="0"/>
          </a:p>
          <a:p>
            <a:pPr lvl="1"/>
            <a:r>
              <a:rPr lang="nb-NO" dirty="0"/>
              <a:t>EBCDIC, ASCII, ISO, Unicode</a:t>
            </a:r>
          </a:p>
          <a:p>
            <a:pPr lvl="1"/>
            <a:r>
              <a:rPr lang="nb-NO" dirty="0">
                <a:latin typeface="Comic Sans MS" pitchFamily="66" charset="0"/>
              </a:rPr>
              <a:t>M = 77</a:t>
            </a:r>
            <a:r>
              <a:rPr lang="nb-NO" baseline="-25000" dirty="0">
                <a:latin typeface="Comic Sans MS" pitchFamily="66" charset="0"/>
              </a:rPr>
              <a:t>ASCII  </a:t>
            </a:r>
            <a:r>
              <a:rPr lang="nb-NO" dirty="0">
                <a:latin typeface="Comic Sans MS" pitchFamily="66" charset="0"/>
              </a:rPr>
              <a:t>, </a:t>
            </a:r>
            <a:r>
              <a:rPr lang="nb-NO" baseline="-25000" dirty="0">
                <a:latin typeface="Comic Sans MS" pitchFamily="66" charset="0"/>
              </a:rPr>
              <a:t>  </a:t>
            </a:r>
            <a:r>
              <a:rPr lang="nb-NO" dirty="0">
                <a:latin typeface="Comic Sans MS" pitchFamily="66" charset="0"/>
              </a:rPr>
              <a:t> : = 94</a:t>
            </a:r>
            <a:r>
              <a:rPr lang="nb-NO" baseline="-25000" dirty="0">
                <a:latin typeface="Comic Sans MS" pitchFamily="66" charset="0"/>
              </a:rPr>
              <a:t>EBCDIC</a:t>
            </a:r>
            <a:r>
              <a:rPr lang="nb-NO" dirty="0">
                <a:latin typeface="Comic Sans MS" pitchFamily="66" charset="0"/>
              </a:rPr>
              <a:t>(5E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109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0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0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0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0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0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00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00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00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00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00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00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00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00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00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00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00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00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00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00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00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859A-6E93-C8E8-6860-25FE1835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Decimal numeral system or base-10 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43ED-DB6A-B973-4666-86C1F037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</a:t>
            </a:r>
            <a:r>
              <a:rPr lang="en-NO" dirty="0"/>
              <a:t>ach column indicates the number of boxes with the capacity of base</a:t>
            </a:r>
            <a:r>
              <a:rPr lang="en-NO" baseline="30000" dirty="0"/>
              <a:t>column</a:t>
            </a:r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298CE-DEF2-40A0-41B1-772C259E3D78}"/>
              </a:ext>
            </a:extLst>
          </p:cNvPr>
          <p:cNvSpPr txBox="1"/>
          <p:nvPr/>
        </p:nvSpPr>
        <p:spPr>
          <a:xfrm>
            <a:off x="7038881" y="2688277"/>
            <a:ext cx="4769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decimal numeral system or base-10 positional numeral system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system for expressing numerals such that the position of the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3"/>
              </a:rPr>
              <a:t>digit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indicates the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4"/>
              </a:rPr>
              <a:t>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of 10 that the digit is multiplied by to determine its value.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the integer 10 has a 1 in the tens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5"/>
              </a:rPr>
              <a:t>place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a 0 in the ones place.</a:t>
            </a:r>
            <a:endParaRPr lang="en-NO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755C5E-5EF4-6455-9B99-52ABD1E78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03" y="2688277"/>
            <a:ext cx="6042276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7F9E-F996-FF6D-3F3C-3FA29353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number: binary to decimal </a:t>
            </a:r>
            <a:br>
              <a:rPr lang="en-US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2ECA-4064-F6EE-4E93-71FD0917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1848467"/>
            <a:ext cx="3810327" cy="459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Shortcut: </a:t>
            </a:r>
          </a:p>
          <a:p>
            <a:r>
              <a:rPr lang="en-US" dirty="0"/>
              <a:t>1111 1011=?</a:t>
            </a:r>
            <a:r>
              <a:rPr lang="en-US" baseline="-25000" dirty="0"/>
              <a:t>10</a:t>
            </a:r>
            <a:endParaRPr lang="en-US" dirty="0"/>
          </a:p>
          <a:p>
            <a:r>
              <a:rPr lang="en-US" dirty="0"/>
              <a:t>Find the first 10 from the left and keep the 1</a:t>
            </a:r>
          </a:p>
          <a:p>
            <a:pPr marL="457197" lvl="1" indent="0">
              <a:buNone/>
            </a:pPr>
            <a:r>
              <a:rPr lang="en-US" dirty="0"/>
              <a:t>1111 </a:t>
            </a:r>
            <a:r>
              <a:rPr lang="en-US" dirty="0">
                <a:highlight>
                  <a:srgbClr val="FFFF00"/>
                </a:highlight>
              </a:rPr>
              <a:t>1</a:t>
            </a:r>
            <a:r>
              <a:rPr lang="en-US" dirty="0"/>
              <a:t>011</a:t>
            </a:r>
          </a:p>
          <a:p>
            <a:pPr marL="457197" lvl="1" indent="0">
              <a:buNone/>
            </a:pPr>
            <a:r>
              <a:rPr lang="en-US" dirty="0"/>
              <a:t>-2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Add the rest </a:t>
            </a:r>
          </a:p>
          <a:p>
            <a:pPr marL="457197" lvl="1" indent="0">
              <a:buNone/>
            </a:pPr>
            <a:r>
              <a:rPr lang="en-US" dirty="0"/>
              <a:t>-2</a:t>
            </a:r>
            <a:r>
              <a:rPr lang="en-US" baseline="30000" dirty="0"/>
              <a:t>3</a:t>
            </a:r>
            <a:r>
              <a:rPr lang="en-US" dirty="0"/>
              <a:t>+2</a:t>
            </a:r>
            <a:r>
              <a:rPr lang="en-US" baseline="30000" dirty="0"/>
              <a:t>1</a:t>
            </a:r>
            <a:r>
              <a:rPr lang="en-US" dirty="0"/>
              <a:t>+2</a:t>
            </a:r>
            <a:r>
              <a:rPr lang="en-US" baseline="30000" dirty="0"/>
              <a:t>0</a:t>
            </a:r>
            <a:endParaRPr lang="en-US" dirty="0"/>
          </a:p>
          <a:p>
            <a:pPr marL="457197" lvl="1" indent="0">
              <a:buNone/>
            </a:pPr>
            <a:r>
              <a:rPr lang="en-US" dirty="0"/>
              <a:t>= -5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BED6C-B064-FD10-BD2F-1C92477DD5BD}"/>
              </a:ext>
            </a:extLst>
          </p:cNvPr>
          <p:cNvSpPr txBox="1"/>
          <p:nvPr/>
        </p:nvSpPr>
        <p:spPr>
          <a:xfrm>
            <a:off x="4193930" y="1012489"/>
            <a:ext cx="91410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When you are going to convert a binary number to decimal, and it is</a:t>
            </a:r>
          </a:p>
          <a:p>
            <a:r>
              <a:rPr lang="en-US" dirty="0">
                <a:effectLst/>
                <a:latin typeface="Helvetica" pitchFamily="2" charset="0"/>
              </a:rPr>
              <a:t>stated that a double complement has been used on it, you will first look</a:t>
            </a:r>
          </a:p>
          <a:p>
            <a:r>
              <a:rPr lang="en-US" dirty="0">
                <a:effectLst/>
                <a:latin typeface="Helvetica" pitchFamily="2" charset="0"/>
              </a:rPr>
              <a:t>at the most significant bit, and decide whether it is positive or negative. If</a:t>
            </a:r>
          </a:p>
          <a:p>
            <a:r>
              <a:rPr lang="en-US" dirty="0">
                <a:effectLst/>
                <a:latin typeface="Helvetica" pitchFamily="2" charset="0"/>
              </a:rPr>
              <a:t>it is 0, the number is positive, and if it is 1, the number is negative. (Here</a:t>
            </a:r>
          </a:p>
          <a:p>
            <a:r>
              <a:rPr lang="en-US" dirty="0">
                <a:effectLst/>
                <a:latin typeface="Helvetica" pitchFamily="2" charset="0"/>
              </a:rPr>
              <a:t>you must also make sure that you know the precision)</a:t>
            </a:r>
          </a:p>
          <a:p>
            <a:r>
              <a:rPr lang="en-US" dirty="0">
                <a:effectLst/>
                <a:latin typeface="Helvetica" pitchFamily="2" charset="0"/>
              </a:rPr>
              <a:t>Example:</a:t>
            </a:r>
          </a:p>
          <a:p>
            <a:r>
              <a:rPr lang="en-US" dirty="0">
                <a:effectLst/>
                <a:latin typeface="Helvetica" pitchFamily="2" charset="0"/>
              </a:rPr>
              <a:t>Say we have the number 1010 0101 with 8 bit precision on 2's</a:t>
            </a:r>
          </a:p>
          <a:p>
            <a:r>
              <a:rPr lang="en-US" dirty="0">
                <a:effectLst/>
                <a:latin typeface="Helvetica" pitchFamily="2" charset="0"/>
              </a:rPr>
              <a:t>complement. Then we have to look at the number 8 places from the right,</a:t>
            </a:r>
          </a:p>
          <a:p>
            <a:r>
              <a:rPr lang="en-US" dirty="0">
                <a:effectLst/>
                <a:latin typeface="Helvetica" pitchFamily="2" charset="0"/>
              </a:rPr>
              <a:t>and decide if the number is negative or positive. We see that the ‘Sign’</a:t>
            </a:r>
          </a:p>
          <a:p>
            <a:r>
              <a:rPr lang="en-US" dirty="0">
                <a:effectLst/>
                <a:latin typeface="Helvetica" pitchFamily="2" charset="0"/>
              </a:rPr>
              <a:t>bit is a 1, which means that the number is negative. The first bit</a:t>
            </a:r>
          </a:p>
          <a:p>
            <a:r>
              <a:rPr lang="en-US" dirty="0">
                <a:effectLst/>
                <a:latin typeface="Helvetica" pitchFamily="2" charset="0"/>
              </a:rPr>
              <a:t>corresponds to the number -128.</a:t>
            </a:r>
          </a:p>
          <a:p>
            <a:r>
              <a:rPr lang="en-US" dirty="0">
                <a:effectLst/>
                <a:latin typeface="Helvetica" pitchFamily="2" charset="0"/>
              </a:rPr>
              <a:t>All the other bits can be considered positive, and thus we can add them</a:t>
            </a:r>
          </a:p>
          <a:p>
            <a:r>
              <a:rPr lang="en-US" dirty="0">
                <a:effectLst/>
                <a:latin typeface="Helvetica" pitchFamily="2" charset="0"/>
              </a:rPr>
              <a:t>with -128 as follows:</a:t>
            </a:r>
          </a:p>
          <a:p>
            <a:r>
              <a:rPr lang="en-US" dirty="0">
                <a:effectLst/>
                <a:latin typeface="Helvetica" pitchFamily="2" charset="0"/>
              </a:rPr>
              <a:t>1010 0101 = (-128) + 32 + 4 + 1 = -91</a:t>
            </a:r>
          </a:p>
          <a:p>
            <a:r>
              <a:rPr lang="en-US" dirty="0">
                <a:effectLst/>
                <a:latin typeface="Helvetica" pitchFamily="2" charset="0"/>
              </a:rPr>
              <a:t>If the most significant bit had been 0, we would have got a completely</a:t>
            </a:r>
          </a:p>
          <a:p>
            <a:r>
              <a:rPr lang="en-US" dirty="0">
                <a:effectLst/>
                <a:latin typeface="Helvetica" pitchFamily="2" charset="0"/>
              </a:rPr>
              <a:t>different result:</a:t>
            </a:r>
          </a:p>
          <a:p>
            <a:r>
              <a:rPr lang="en-US" dirty="0">
                <a:effectLst/>
                <a:latin typeface="Helvetica" pitchFamily="2" charset="0"/>
              </a:rPr>
              <a:t>0010 0101 = (0) + 32 + 4 + 1 = 37</a:t>
            </a:r>
          </a:p>
          <a:p>
            <a:r>
              <a:rPr lang="en-US" dirty="0">
                <a:effectLst/>
                <a:latin typeface="Helvetica" pitchFamily="2" charset="0"/>
              </a:rPr>
              <a:t>And if we were to run the math without a 2's complement, the result is</a:t>
            </a:r>
          </a:p>
          <a:p>
            <a:r>
              <a:rPr lang="en-US" dirty="0">
                <a:effectLst/>
                <a:latin typeface="Helvetica" pitchFamily="2" charset="0"/>
              </a:rPr>
              <a:t>completely different:</a:t>
            </a:r>
          </a:p>
          <a:p>
            <a:r>
              <a:rPr lang="en-US" dirty="0">
                <a:effectLst/>
                <a:latin typeface="Helvetica" pitchFamily="2" charset="0"/>
              </a:rPr>
              <a:t>1010 0101 = (128) + 32 + 4 + 1 = 165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B3F41-849B-46C1-A215-3A16A20B4574}"/>
              </a:ext>
            </a:extLst>
          </p:cNvPr>
          <p:cNvSpPr txBox="1"/>
          <p:nvPr/>
        </p:nvSpPr>
        <p:spPr>
          <a:xfrm rot="19810202">
            <a:off x="5900534" y="2865426"/>
            <a:ext cx="3622431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NO" sz="4400" dirty="0"/>
              <a:t>In the 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9C013-492A-E98B-5FE4-8289E83A667B}"/>
              </a:ext>
            </a:extLst>
          </p:cNvPr>
          <p:cNvSpPr txBox="1"/>
          <p:nvPr/>
        </p:nvSpPr>
        <p:spPr>
          <a:xfrm>
            <a:off x="509386" y="1019797"/>
            <a:ext cx="327884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are two ways: First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335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5A7088F2-3FD2-1958-CFDE-FB5B9AAFCF95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3A0865-976B-F864-10DA-9136A79113BA}"/>
              </a:ext>
            </a:extLst>
          </p:cNvPr>
          <p:cNvGrpSpPr/>
          <p:nvPr/>
        </p:nvGrpSpPr>
        <p:grpSpPr>
          <a:xfrm>
            <a:off x="3368523" y="2014569"/>
            <a:ext cx="1780543" cy="925631"/>
            <a:chOff x="3368523" y="2014569"/>
            <a:chExt cx="1780543" cy="925631"/>
          </a:xfrm>
        </p:grpSpPr>
        <p:pic>
          <p:nvPicPr>
            <p:cNvPr id="14" name="Graphic 13" descr="Dress">
              <a:extLst>
                <a:ext uri="{FF2B5EF4-FFF2-40B4-BE49-F238E27FC236}">
                  <a16:creationId xmlns:a16="http://schemas.microsoft.com/office/drawing/2014/main" id="{B2AB2C35-3B37-C6F0-08A1-FCC26721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4666" y="202580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ot">
              <a:extLst>
                <a:ext uri="{FF2B5EF4-FFF2-40B4-BE49-F238E27FC236}">
                  <a16:creationId xmlns:a16="http://schemas.microsoft.com/office/drawing/2014/main" id="{03730FCF-F214-4915-93C7-7100957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8523" y="2014569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50470" y="171682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074CA-02E3-38AD-A0F1-A8AEB4AD40F3}"/>
              </a:ext>
            </a:extLst>
          </p:cNvPr>
          <p:cNvGrpSpPr/>
          <p:nvPr/>
        </p:nvGrpSpPr>
        <p:grpSpPr>
          <a:xfrm>
            <a:off x="151208" y="4130485"/>
            <a:ext cx="5359329" cy="2325955"/>
            <a:chOff x="151208" y="4130485"/>
            <a:chExt cx="5359329" cy="2325955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A4E3863-318E-751A-E7EA-D2F8BD26BB52}"/>
                </a:ext>
              </a:extLst>
            </p:cNvPr>
            <p:cNvSpPr/>
            <p:nvPr/>
          </p:nvSpPr>
          <p:spPr>
            <a:xfrm rot="10585558">
              <a:off x="2192121" y="4203791"/>
              <a:ext cx="3194561" cy="2090057"/>
            </a:xfrm>
            <a:custGeom>
              <a:avLst/>
              <a:gdLst>
                <a:gd name="connsiteX0" fmla="*/ 298579 w 3194561"/>
                <a:gd name="connsiteY0" fmla="*/ 37322 h 2090057"/>
                <a:gd name="connsiteX1" fmla="*/ 298579 w 3194561"/>
                <a:gd name="connsiteY1" fmla="*/ 37322 h 2090057"/>
                <a:gd name="connsiteX2" fmla="*/ 223935 w 3194561"/>
                <a:gd name="connsiteY2" fmla="*/ 373224 h 2090057"/>
                <a:gd name="connsiteX3" fmla="*/ 74645 w 3194561"/>
                <a:gd name="connsiteY3" fmla="*/ 802432 h 2090057"/>
                <a:gd name="connsiteX4" fmla="*/ 0 w 3194561"/>
                <a:gd name="connsiteY4" fmla="*/ 1194318 h 2090057"/>
                <a:gd name="connsiteX5" fmla="*/ 18661 w 3194561"/>
                <a:gd name="connsiteY5" fmla="*/ 1492898 h 2090057"/>
                <a:gd name="connsiteX6" fmla="*/ 37322 w 3194561"/>
                <a:gd name="connsiteY6" fmla="*/ 1548881 h 2090057"/>
                <a:gd name="connsiteX7" fmla="*/ 93306 w 3194561"/>
                <a:gd name="connsiteY7" fmla="*/ 1884783 h 2090057"/>
                <a:gd name="connsiteX8" fmla="*/ 186612 w 3194561"/>
                <a:gd name="connsiteY8" fmla="*/ 1978089 h 2090057"/>
                <a:gd name="connsiteX9" fmla="*/ 466531 w 3194561"/>
                <a:gd name="connsiteY9" fmla="*/ 2034073 h 2090057"/>
                <a:gd name="connsiteX10" fmla="*/ 1212979 w 3194561"/>
                <a:gd name="connsiteY10" fmla="*/ 2071395 h 2090057"/>
                <a:gd name="connsiteX11" fmla="*/ 1492898 w 3194561"/>
                <a:gd name="connsiteY11" fmla="*/ 2090057 h 2090057"/>
                <a:gd name="connsiteX12" fmla="*/ 1922106 w 3194561"/>
                <a:gd name="connsiteY12" fmla="*/ 2071395 h 2090057"/>
                <a:gd name="connsiteX13" fmla="*/ 2034073 w 3194561"/>
                <a:gd name="connsiteY13" fmla="*/ 2034073 h 2090057"/>
                <a:gd name="connsiteX14" fmla="*/ 2071396 w 3194561"/>
                <a:gd name="connsiteY14" fmla="*/ 1922106 h 2090057"/>
                <a:gd name="connsiteX15" fmla="*/ 2034073 w 3194561"/>
                <a:gd name="connsiteY15" fmla="*/ 1418253 h 2090057"/>
                <a:gd name="connsiteX16" fmla="*/ 2052735 w 3194561"/>
                <a:gd name="connsiteY16" fmla="*/ 1138334 h 2090057"/>
                <a:gd name="connsiteX17" fmla="*/ 2071396 w 3194561"/>
                <a:gd name="connsiteY17" fmla="*/ 1082351 h 2090057"/>
                <a:gd name="connsiteX18" fmla="*/ 2239347 w 3194561"/>
                <a:gd name="connsiteY18" fmla="*/ 1045028 h 2090057"/>
                <a:gd name="connsiteX19" fmla="*/ 2295331 w 3194561"/>
                <a:gd name="connsiteY19" fmla="*/ 1026367 h 2090057"/>
                <a:gd name="connsiteX20" fmla="*/ 2500604 w 3194561"/>
                <a:gd name="connsiteY20" fmla="*/ 989044 h 2090057"/>
                <a:gd name="connsiteX21" fmla="*/ 2705877 w 3194561"/>
                <a:gd name="connsiteY21" fmla="*/ 970383 h 2090057"/>
                <a:gd name="connsiteX22" fmla="*/ 3153747 w 3194561"/>
                <a:gd name="connsiteY22" fmla="*/ 914400 h 2090057"/>
                <a:gd name="connsiteX23" fmla="*/ 3172408 w 3194561"/>
                <a:gd name="connsiteY23" fmla="*/ 858416 h 2090057"/>
                <a:gd name="connsiteX24" fmla="*/ 3172408 w 3194561"/>
                <a:gd name="connsiteY24" fmla="*/ 578498 h 2090057"/>
                <a:gd name="connsiteX25" fmla="*/ 3041779 w 3194561"/>
                <a:gd name="connsiteY25" fmla="*/ 410546 h 2090057"/>
                <a:gd name="connsiteX26" fmla="*/ 2985796 w 3194561"/>
                <a:gd name="connsiteY26" fmla="*/ 373224 h 2090057"/>
                <a:gd name="connsiteX27" fmla="*/ 2873828 w 3194561"/>
                <a:gd name="connsiteY27" fmla="*/ 279918 h 2090057"/>
                <a:gd name="connsiteX28" fmla="*/ 2705877 w 3194561"/>
                <a:gd name="connsiteY28" fmla="*/ 130628 h 2090057"/>
                <a:gd name="connsiteX29" fmla="*/ 2668555 w 3194561"/>
                <a:gd name="connsiteY29" fmla="*/ 74644 h 2090057"/>
                <a:gd name="connsiteX30" fmla="*/ 2071396 w 3194561"/>
                <a:gd name="connsiteY30" fmla="*/ 93306 h 2090057"/>
                <a:gd name="connsiteX31" fmla="*/ 1623526 w 3194561"/>
                <a:gd name="connsiteY31" fmla="*/ 167951 h 2090057"/>
                <a:gd name="connsiteX32" fmla="*/ 1436914 w 3194561"/>
                <a:gd name="connsiteY32" fmla="*/ 186612 h 2090057"/>
                <a:gd name="connsiteX33" fmla="*/ 1250302 w 3194561"/>
                <a:gd name="connsiteY33" fmla="*/ 167951 h 2090057"/>
                <a:gd name="connsiteX34" fmla="*/ 1138335 w 3194561"/>
                <a:gd name="connsiteY34" fmla="*/ 130628 h 2090057"/>
                <a:gd name="connsiteX35" fmla="*/ 1063690 w 3194561"/>
                <a:gd name="connsiteY35" fmla="*/ 111967 h 2090057"/>
                <a:gd name="connsiteX36" fmla="*/ 877077 w 3194561"/>
                <a:gd name="connsiteY36" fmla="*/ 74644 h 2090057"/>
                <a:gd name="connsiteX37" fmla="*/ 821094 w 3194561"/>
                <a:gd name="connsiteY37" fmla="*/ 37322 h 2090057"/>
                <a:gd name="connsiteX38" fmla="*/ 746449 w 3194561"/>
                <a:gd name="connsiteY38" fmla="*/ 18661 h 2090057"/>
                <a:gd name="connsiteX39" fmla="*/ 690465 w 3194561"/>
                <a:gd name="connsiteY39" fmla="*/ 0 h 2090057"/>
                <a:gd name="connsiteX40" fmla="*/ 578498 w 3194561"/>
                <a:gd name="connsiteY40" fmla="*/ 18661 h 2090057"/>
                <a:gd name="connsiteX41" fmla="*/ 522514 w 3194561"/>
                <a:gd name="connsiteY41" fmla="*/ 37322 h 2090057"/>
                <a:gd name="connsiteX42" fmla="*/ 242596 w 3194561"/>
                <a:gd name="connsiteY42" fmla="*/ 37322 h 2090057"/>
                <a:gd name="connsiteX43" fmla="*/ 335902 w 3194561"/>
                <a:gd name="connsiteY43" fmla="*/ 149289 h 209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94561" h="2090057">
                  <a:moveTo>
                    <a:pt x="298579" y="37322"/>
                  </a:moveTo>
                  <a:lnTo>
                    <a:pt x="298579" y="37322"/>
                  </a:lnTo>
                  <a:cubicBezTo>
                    <a:pt x="273698" y="149289"/>
                    <a:pt x="261616" y="264892"/>
                    <a:pt x="223935" y="373224"/>
                  </a:cubicBezTo>
                  <a:cubicBezTo>
                    <a:pt x="174172" y="516293"/>
                    <a:pt x="114501" y="656293"/>
                    <a:pt x="74645" y="802432"/>
                  </a:cubicBezTo>
                  <a:cubicBezTo>
                    <a:pt x="39656" y="930724"/>
                    <a:pt x="24882" y="1063689"/>
                    <a:pt x="0" y="1194318"/>
                  </a:cubicBezTo>
                  <a:cubicBezTo>
                    <a:pt x="6220" y="1293845"/>
                    <a:pt x="8222" y="1393725"/>
                    <a:pt x="18661" y="1492898"/>
                  </a:cubicBezTo>
                  <a:cubicBezTo>
                    <a:pt x="20720" y="1512460"/>
                    <a:pt x="34722" y="1529383"/>
                    <a:pt x="37322" y="1548881"/>
                  </a:cubicBezTo>
                  <a:cubicBezTo>
                    <a:pt x="47905" y="1628249"/>
                    <a:pt x="38257" y="1798277"/>
                    <a:pt x="93306" y="1884783"/>
                  </a:cubicBezTo>
                  <a:cubicBezTo>
                    <a:pt x="116920" y="1921891"/>
                    <a:pt x="144884" y="1964180"/>
                    <a:pt x="186612" y="1978089"/>
                  </a:cubicBezTo>
                  <a:cubicBezTo>
                    <a:pt x="325506" y="2024388"/>
                    <a:pt x="297436" y="2023720"/>
                    <a:pt x="466531" y="2034073"/>
                  </a:cubicBezTo>
                  <a:cubicBezTo>
                    <a:pt x="715192" y="2049297"/>
                    <a:pt x="964404" y="2054823"/>
                    <a:pt x="1212979" y="2071395"/>
                  </a:cubicBezTo>
                  <a:lnTo>
                    <a:pt x="1492898" y="2090057"/>
                  </a:lnTo>
                  <a:cubicBezTo>
                    <a:pt x="1635967" y="2083836"/>
                    <a:pt x="1779662" y="2086131"/>
                    <a:pt x="1922106" y="2071395"/>
                  </a:cubicBezTo>
                  <a:cubicBezTo>
                    <a:pt x="1961238" y="2067347"/>
                    <a:pt x="2034073" y="2034073"/>
                    <a:pt x="2034073" y="2034073"/>
                  </a:cubicBezTo>
                  <a:cubicBezTo>
                    <a:pt x="2046514" y="1996751"/>
                    <a:pt x="2073850" y="1961371"/>
                    <a:pt x="2071396" y="1922106"/>
                  </a:cubicBezTo>
                  <a:cubicBezTo>
                    <a:pt x="2048449" y="1554953"/>
                    <a:pt x="2061764" y="1722837"/>
                    <a:pt x="2034073" y="1418253"/>
                  </a:cubicBezTo>
                  <a:cubicBezTo>
                    <a:pt x="2040294" y="1324947"/>
                    <a:pt x="2042408" y="1231275"/>
                    <a:pt x="2052735" y="1138334"/>
                  </a:cubicBezTo>
                  <a:cubicBezTo>
                    <a:pt x="2054907" y="1118784"/>
                    <a:pt x="2053802" y="1091148"/>
                    <a:pt x="2071396" y="1082351"/>
                  </a:cubicBezTo>
                  <a:cubicBezTo>
                    <a:pt x="2122691" y="1056704"/>
                    <a:pt x="2183710" y="1058937"/>
                    <a:pt x="2239347" y="1045028"/>
                  </a:cubicBezTo>
                  <a:cubicBezTo>
                    <a:pt x="2258430" y="1040257"/>
                    <a:pt x="2276248" y="1031138"/>
                    <a:pt x="2295331" y="1026367"/>
                  </a:cubicBezTo>
                  <a:cubicBezTo>
                    <a:pt x="2331990" y="1017202"/>
                    <a:pt x="2469187" y="992740"/>
                    <a:pt x="2500604" y="989044"/>
                  </a:cubicBezTo>
                  <a:cubicBezTo>
                    <a:pt x="2568840" y="981016"/>
                    <a:pt x="2637615" y="978184"/>
                    <a:pt x="2705877" y="970383"/>
                  </a:cubicBezTo>
                  <a:cubicBezTo>
                    <a:pt x="2855356" y="953300"/>
                    <a:pt x="3004457" y="933061"/>
                    <a:pt x="3153747" y="914400"/>
                  </a:cubicBezTo>
                  <a:cubicBezTo>
                    <a:pt x="3159967" y="895739"/>
                    <a:pt x="3167637" y="877499"/>
                    <a:pt x="3172408" y="858416"/>
                  </a:cubicBezTo>
                  <a:cubicBezTo>
                    <a:pt x="3197169" y="759371"/>
                    <a:pt x="3206366" y="687163"/>
                    <a:pt x="3172408" y="578498"/>
                  </a:cubicBezTo>
                  <a:cubicBezTo>
                    <a:pt x="3157755" y="531608"/>
                    <a:pt x="3085572" y="447040"/>
                    <a:pt x="3041779" y="410546"/>
                  </a:cubicBezTo>
                  <a:cubicBezTo>
                    <a:pt x="3024550" y="396188"/>
                    <a:pt x="3004457" y="385665"/>
                    <a:pt x="2985796" y="373224"/>
                  </a:cubicBezTo>
                  <a:cubicBezTo>
                    <a:pt x="2917770" y="271187"/>
                    <a:pt x="2987475" y="355683"/>
                    <a:pt x="2873828" y="279918"/>
                  </a:cubicBezTo>
                  <a:cubicBezTo>
                    <a:pt x="2824046" y="246730"/>
                    <a:pt x="2745960" y="177392"/>
                    <a:pt x="2705877" y="130628"/>
                  </a:cubicBezTo>
                  <a:cubicBezTo>
                    <a:pt x="2691281" y="113599"/>
                    <a:pt x="2680996" y="93305"/>
                    <a:pt x="2668555" y="74644"/>
                  </a:cubicBezTo>
                  <a:cubicBezTo>
                    <a:pt x="2469502" y="80865"/>
                    <a:pt x="2270105" y="80059"/>
                    <a:pt x="2071396" y="93306"/>
                  </a:cubicBezTo>
                  <a:cubicBezTo>
                    <a:pt x="1944368" y="101775"/>
                    <a:pt x="1752632" y="149507"/>
                    <a:pt x="1623526" y="167951"/>
                  </a:cubicBezTo>
                  <a:cubicBezTo>
                    <a:pt x="1561640" y="176792"/>
                    <a:pt x="1499118" y="180392"/>
                    <a:pt x="1436914" y="186612"/>
                  </a:cubicBezTo>
                  <a:cubicBezTo>
                    <a:pt x="1374710" y="180392"/>
                    <a:pt x="1311745" y="179472"/>
                    <a:pt x="1250302" y="167951"/>
                  </a:cubicBezTo>
                  <a:cubicBezTo>
                    <a:pt x="1211635" y="160701"/>
                    <a:pt x="1176017" y="141933"/>
                    <a:pt x="1138335" y="130628"/>
                  </a:cubicBezTo>
                  <a:cubicBezTo>
                    <a:pt x="1113769" y="123258"/>
                    <a:pt x="1088768" y="117341"/>
                    <a:pt x="1063690" y="111967"/>
                  </a:cubicBezTo>
                  <a:cubicBezTo>
                    <a:pt x="1001662" y="98675"/>
                    <a:pt x="877077" y="74644"/>
                    <a:pt x="877077" y="74644"/>
                  </a:cubicBezTo>
                  <a:cubicBezTo>
                    <a:pt x="858416" y="62203"/>
                    <a:pt x="841708" y="46157"/>
                    <a:pt x="821094" y="37322"/>
                  </a:cubicBezTo>
                  <a:cubicBezTo>
                    <a:pt x="797520" y="27219"/>
                    <a:pt x="771110" y="25707"/>
                    <a:pt x="746449" y="18661"/>
                  </a:cubicBezTo>
                  <a:cubicBezTo>
                    <a:pt x="727535" y="13257"/>
                    <a:pt x="709126" y="6220"/>
                    <a:pt x="690465" y="0"/>
                  </a:cubicBezTo>
                  <a:cubicBezTo>
                    <a:pt x="653143" y="6220"/>
                    <a:pt x="615434" y="10453"/>
                    <a:pt x="578498" y="18661"/>
                  </a:cubicBezTo>
                  <a:cubicBezTo>
                    <a:pt x="559296" y="22928"/>
                    <a:pt x="542154" y="36231"/>
                    <a:pt x="522514" y="37322"/>
                  </a:cubicBezTo>
                  <a:cubicBezTo>
                    <a:pt x="429352" y="42498"/>
                    <a:pt x="335902" y="37322"/>
                    <a:pt x="242596" y="37322"/>
                  </a:cubicBezTo>
                  <a:lnTo>
                    <a:pt x="335902" y="149289"/>
                  </a:lnTo>
                </a:path>
              </a:pathLst>
            </a:cu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F0DCC81-A283-B929-47AF-90B8B0BD25DA}"/>
                </a:ext>
              </a:extLst>
            </p:cNvPr>
            <p:cNvSpPr/>
            <p:nvPr/>
          </p:nvSpPr>
          <p:spPr>
            <a:xfrm>
              <a:off x="227045" y="4130485"/>
              <a:ext cx="3194561" cy="2090057"/>
            </a:xfrm>
            <a:custGeom>
              <a:avLst/>
              <a:gdLst>
                <a:gd name="connsiteX0" fmla="*/ 298579 w 3194561"/>
                <a:gd name="connsiteY0" fmla="*/ 37322 h 2090057"/>
                <a:gd name="connsiteX1" fmla="*/ 298579 w 3194561"/>
                <a:gd name="connsiteY1" fmla="*/ 37322 h 2090057"/>
                <a:gd name="connsiteX2" fmla="*/ 223935 w 3194561"/>
                <a:gd name="connsiteY2" fmla="*/ 373224 h 2090057"/>
                <a:gd name="connsiteX3" fmla="*/ 74645 w 3194561"/>
                <a:gd name="connsiteY3" fmla="*/ 802432 h 2090057"/>
                <a:gd name="connsiteX4" fmla="*/ 0 w 3194561"/>
                <a:gd name="connsiteY4" fmla="*/ 1194318 h 2090057"/>
                <a:gd name="connsiteX5" fmla="*/ 18661 w 3194561"/>
                <a:gd name="connsiteY5" fmla="*/ 1492898 h 2090057"/>
                <a:gd name="connsiteX6" fmla="*/ 37322 w 3194561"/>
                <a:gd name="connsiteY6" fmla="*/ 1548881 h 2090057"/>
                <a:gd name="connsiteX7" fmla="*/ 93306 w 3194561"/>
                <a:gd name="connsiteY7" fmla="*/ 1884783 h 2090057"/>
                <a:gd name="connsiteX8" fmla="*/ 186612 w 3194561"/>
                <a:gd name="connsiteY8" fmla="*/ 1978089 h 2090057"/>
                <a:gd name="connsiteX9" fmla="*/ 466531 w 3194561"/>
                <a:gd name="connsiteY9" fmla="*/ 2034073 h 2090057"/>
                <a:gd name="connsiteX10" fmla="*/ 1212979 w 3194561"/>
                <a:gd name="connsiteY10" fmla="*/ 2071395 h 2090057"/>
                <a:gd name="connsiteX11" fmla="*/ 1492898 w 3194561"/>
                <a:gd name="connsiteY11" fmla="*/ 2090057 h 2090057"/>
                <a:gd name="connsiteX12" fmla="*/ 1922106 w 3194561"/>
                <a:gd name="connsiteY12" fmla="*/ 2071395 h 2090057"/>
                <a:gd name="connsiteX13" fmla="*/ 2034073 w 3194561"/>
                <a:gd name="connsiteY13" fmla="*/ 2034073 h 2090057"/>
                <a:gd name="connsiteX14" fmla="*/ 2071396 w 3194561"/>
                <a:gd name="connsiteY14" fmla="*/ 1922106 h 2090057"/>
                <a:gd name="connsiteX15" fmla="*/ 2034073 w 3194561"/>
                <a:gd name="connsiteY15" fmla="*/ 1418253 h 2090057"/>
                <a:gd name="connsiteX16" fmla="*/ 2052735 w 3194561"/>
                <a:gd name="connsiteY16" fmla="*/ 1138334 h 2090057"/>
                <a:gd name="connsiteX17" fmla="*/ 2071396 w 3194561"/>
                <a:gd name="connsiteY17" fmla="*/ 1082351 h 2090057"/>
                <a:gd name="connsiteX18" fmla="*/ 2239347 w 3194561"/>
                <a:gd name="connsiteY18" fmla="*/ 1045028 h 2090057"/>
                <a:gd name="connsiteX19" fmla="*/ 2295331 w 3194561"/>
                <a:gd name="connsiteY19" fmla="*/ 1026367 h 2090057"/>
                <a:gd name="connsiteX20" fmla="*/ 2500604 w 3194561"/>
                <a:gd name="connsiteY20" fmla="*/ 989044 h 2090057"/>
                <a:gd name="connsiteX21" fmla="*/ 2705877 w 3194561"/>
                <a:gd name="connsiteY21" fmla="*/ 970383 h 2090057"/>
                <a:gd name="connsiteX22" fmla="*/ 3153747 w 3194561"/>
                <a:gd name="connsiteY22" fmla="*/ 914400 h 2090057"/>
                <a:gd name="connsiteX23" fmla="*/ 3172408 w 3194561"/>
                <a:gd name="connsiteY23" fmla="*/ 858416 h 2090057"/>
                <a:gd name="connsiteX24" fmla="*/ 3172408 w 3194561"/>
                <a:gd name="connsiteY24" fmla="*/ 578498 h 2090057"/>
                <a:gd name="connsiteX25" fmla="*/ 3041779 w 3194561"/>
                <a:gd name="connsiteY25" fmla="*/ 410546 h 2090057"/>
                <a:gd name="connsiteX26" fmla="*/ 2985796 w 3194561"/>
                <a:gd name="connsiteY26" fmla="*/ 373224 h 2090057"/>
                <a:gd name="connsiteX27" fmla="*/ 2873828 w 3194561"/>
                <a:gd name="connsiteY27" fmla="*/ 279918 h 2090057"/>
                <a:gd name="connsiteX28" fmla="*/ 2705877 w 3194561"/>
                <a:gd name="connsiteY28" fmla="*/ 130628 h 2090057"/>
                <a:gd name="connsiteX29" fmla="*/ 2668555 w 3194561"/>
                <a:gd name="connsiteY29" fmla="*/ 74644 h 2090057"/>
                <a:gd name="connsiteX30" fmla="*/ 2071396 w 3194561"/>
                <a:gd name="connsiteY30" fmla="*/ 93306 h 2090057"/>
                <a:gd name="connsiteX31" fmla="*/ 1623526 w 3194561"/>
                <a:gd name="connsiteY31" fmla="*/ 167951 h 2090057"/>
                <a:gd name="connsiteX32" fmla="*/ 1436914 w 3194561"/>
                <a:gd name="connsiteY32" fmla="*/ 186612 h 2090057"/>
                <a:gd name="connsiteX33" fmla="*/ 1250302 w 3194561"/>
                <a:gd name="connsiteY33" fmla="*/ 167951 h 2090057"/>
                <a:gd name="connsiteX34" fmla="*/ 1138335 w 3194561"/>
                <a:gd name="connsiteY34" fmla="*/ 130628 h 2090057"/>
                <a:gd name="connsiteX35" fmla="*/ 1063690 w 3194561"/>
                <a:gd name="connsiteY35" fmla="*/ 111967 h 2090057"/>
                <a:gd name="connsiteX36" fmla="*/ 877077 w 3194561"/>
                <a:gd name="connsiteY36" fmla="*/ 74644 h 2090057"/>
                <a:gd name="connsiteX37" fmla="*/ 821094 w 3194561"/>
                <a:gd name="connsiteY37" fmla="*/ 37322 h 2090057"/>
                <a:gd name="connsiteX38" fmla="*/ 746449 w 3194561"/>
                <a:gd name="connsiteY38" fmla="*/ 18661 h 2090057"/>
                <a:gd name="connsiteX39" fmla="*/ 690465 w 3194561"/>
                <a:gd name="connsiteY39" fmla="*/ 0 h 2090057"/>
                <a:gd name="connsiteX40" fmla="*/ 578498 w 3194561"/>
                <a:gd name="connsiteY40" fmla="*/ 18661 h 2090057"/>
                <a:gd name="connsiteX41" fmla="*/ 522514 w 3194561"/>
                <a:gd name="connsiteY41" fmla="*/ 37322 h 2090057"/>
                <a:gd name="connsiteX42" fmla="*/ 242596 w 3194561"/>
                <a:gd name="connsiteY42" fmla="*/ 37322 h 2090057"/>
                <a:gd name="connsiteX43" fmla="*/ 335902 w 3194561"/>
                <a:gd name="connsiteY43" fmla="*/ 149289 h 209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94561" h="2090057">
                  <a:moveTo>
                    <a:pt x="298579" y="37322"/>
                  </a:moveTo>
                  <a:lnTo>
                    <a:pt x="298579" y="37322"/>
                  </a:lnTo>
                  <a:cubicBezTo>
                    <a:pt x="273698" y="149289"/>
                    <a:pt x="261616" y="264892"/>
                    <a:pt x="223935" y="373224"/>
                  </a:cubicBezTo>
                  <a:cubicBezTo>
                    <a:pt x="174172" y="516293"/>
                    <a:pt x="114501" y="656293"/>
                    <a:pt x="74645" y="802432"/>
                  </a:cubicBezTo>
                  <a:cubicBezTo>
                    <a:pt x="39656" y="930724"/>
                    <a:pt x="24882" y="1063689"/>
                    <a:pt x="0" y="1194318"/>
                  </a:cubicBezTo>
                  <a:cubicBezTo>
                    <a:pt x="6220" y="1293845"/>
                    <a:pt x="8222" y="1393725"/>
                    <a:pt x="18661" y="1492898"/>
                  </a:cubicBezTo>
                  <a:cubicBezTo>
                    <a:pt x="20720" y="1512460"/>
                    <a:pt x="34722" y="1529383"/>
                    <a:pt x="37322" y="1548881"/>
                  </a:cubicBezTo>
                  <a:cubicBezTo>
                    <a:pt x="47905" y="1628249"/>
                    <a:pt x="38257" y="1798277"/>
                    <a:pt x="93306" y="1884783"/>
                  </a:cubicBezTo>
                  <a:cubicBezTo>
                    <a:pt x="116920" y="1921891"/>
                    <a:pt x="144884" y="1964180"/>
                    <a:pt x="186612" y="1978089"/>
                  </a:cubicBezTo>
                  <a:cubicBezTo>
                    <a:pt x="325506" y="2024388"/>
                    <a:pt x="297436" y="2023720"/>
                    <a:pt x="466531" y="2034073"/>
                  </a:cubicBezTo>
                  <a:cubicBezTo>
                    <a:pt x="715192" y="2049297"/>
                    <a:pt x="964404" y="2054823"/>
                    <a:pt x="1212979" y="2071395"/>
                  </a:cubicBezTo>
                  <a:lnTo>
                    <a:pt x="1492898" y="2090057"/>
                  </a:lnTo>
                  <a:cubicBezTo>
                    <a:pt x="1635967" y="2083836"/>
                    <a:pt x="1779662" y="2086131"/>
                    <a:pt x="1922106" y="2071395"/>
                  </a:cubicBezTo>
                  <a:cubicBezTo>
                    <a:pt x="1961238" y="2067347"/>
                    <a:pt x="2034073" y="2034073"/>
                    <a:pt x="2034073" y="2034073"/>
                  </a:cubicBezTo>
                  <a:cubicBezTo>
                    <a:pt x="2046514" y="1996751"/>
                    <a:pt x="2073850" y="1961371"/>
                    <a:pt x="2071396" y="1922106"/>
                  </a:cubicBezTo>
                  <a:cubicBezTo>
                    <a:pt x="2048449" y="1554953"/>
                    <a:pt x="2061764" y="1722837"/>
                    <a:pt x="2034073" y="1418253"/>
                  </a:cubicBezTo>
                  <a:cubicBezTo>
                    <a:pt x="2040294" y="1324947"/>
                    <a:pt x="2042408" y="1231275"/>
                    <a:pt x="2052735" y="1138334"/>
                  </a:cubicBezTo>
                  <a:cubicBezTo>
                    <a:pt x="2054907" y="1118784"/>
                    <a:pt x="2053802" y="1091148"/>
                    <a:pt x="2071396" y="1082351"/>
                  </a:cubicBezTo>
                  <a:cubicBezTo>
                    <a:pt x="2122691" y="1056704"/>
                    <a:pt x="2183710" y="1058937"/>
                    <a:pt x="2239347" y="1045028"/>
                  </a:cubicBezTo>
                  <a:cubicBezTo>
                    <a:pt x="2258430" y="1040257"/>
                    <a:pt x="2276248" y="1031138"/>
                    <a:pt x="2295331" y="1026367"/>
                  </a:cubicBezTo>
                  <a:cubicBezTo>
                    <a:pt x="2331990" y="1017202"/>
                    <a:pt x="2469187" y="992740"/>
                    <a:pt x="2500604" y="989044"/>
                  </a:cubicBezTo>
                  <a:cubicBezTo>
                    <a:pt x="2568840" y="981016"/>
                    <a:pt x="2637615" y="978184"/>
                    <a:pt x="2705877" y="970383"/>
                  </a:cubicBezTo>
                  <a:cubicBezTo>
                    <a:pt x="2855356" y="953300"/>
                    <a:pt x="3004457" y="933061"/>
                    <a:pt x="3153747" y="914400"/>
                  </a:cubicBezTo>
                  <a:cubicBezTo>
                    <a:pt x="3159967" y="895739"/>
                    <a:pt x="3167637" y="877499"/>
                    <a:pt x="3172408" y="858416"/>
                  </a:cubicBezTo>
                  <a:cubicBezTo>
                    <a:pt x="3197169" y="759371"/>
                    <a:pt x="3206366" y="687163"/>
                    <a:pt x="3172408" y="578498"/>
                  </a:cubicBezTo>
                  <a:cubicBezTo>
                    <a:pt x="3157755" y="531608"/>
                    <a:pt x="3085572" y="447040"/>
                    <a:pt x="3041779" y="410546"/>
                  </a:cubicBezTo>
                  <a:cubicBezTo>
                    <a:pt x="3024550" y="396188"/>
                    <a:pt x="3004457" y="385665"/>
                    <a:pt x="2985796" y="373224"/>
                  </a:cubicBezTo>
                  <a:cubicBezTo>
                    <a:pt x="2917770" y="271187"/>
                    <a:pt x="2987475" y="355683"/>
                    <a:pt x="2873828" y="279918"/>
                  </a:cubicBezTo>
                  <a:cubicBezTo>
                    <a:pt x="2824046" y="246730"/>
                    <a:pt x="2745960" y="177392"/>
                    <a:pt x="2705877" y="130628"/>
                  </a:cubicBezTo>
                  <a:cubicBezTo>
                    <a:pt x="2691281" y="113599"/>
                    <a:pt x="2680996" y="93305"/>
                    <a:pt x="2668555" y="74644"/>
                  </a:cubicBezTo>
                  <a:cubicBezTo>
                    <a:pt x="2469502" y="80865"/>
                    <a:pt x="2270105" y="80059"/>
                    <a:pt x="2071396" y="93306"/>
                  </a:cubicBezTo>
                  <a:cubicBezTo>
                    <a:pt x="1944368" y="101775"/>
                    <a:pt x="1752632" y="149507"/>
                    <a:pt x="1623526" y="167951"/>
                  </a:cubicBezTo>
                  <a:cubicBezTo>
                    <a:pt x="1561640" y="176792"/>
                    <a:pt x="1499118" y="180392"/>
                    <a:pt x="1436914" y="186612"/>
                  </a:cubicBezTo>
                  <a:cubicBezTo>
                    <a:pt x="1374710" y="180392"/>
                    <a:pt x="1311745" y="179472"/>
                    <a:pt x="1250302" y="167951"/>
                  </a:cubicBezTo>
                  <a:cubicBezTo>
                    <a:pt x="1211635" y="160701"/>
                    <a:pt x="1176017" y="141933"/>
                    <a:pt x="1138335" y="130628"/>
                  </a:cubicBezTo>
                  <a:cubicBezTo>
                    <a:pt x="1113769" y="123258"/>
                    <a:pt x="1088768" y="117341"/>
                    <a:pt x="1063690" y="111967"/>
                  </a:cubicBezTo>
                  <a:cubicBezTo>
                    <a:pt x="1001662" y="98675"/>
                    <a:pt x="877077" y="74644"/>
                    <a:pt x="877077" y="74644"/>
                  </a:cubicBezTo>
                  <a:cubicBezTo>
                    <a:pt x="858416" y="62203"/>
                    <a:pt x="841708" y="46157"/>
                    <a:pt x="821094" y="37322"/>
                  </a:cubicBezTo>
                  <a:cubicBezTo>
                    <a:pt x="797520" y="27219"/>
                    <a:pt x="771110" y="25707"/>
                    <a:pt x="746449" y="18661"/>
                  </a:cubicBezTo>
                  <a:cubicBezTo>
                    <a:pt x="727535" y="13257"/>
                    <a:pt x="709126" y="6220"/>
                    <a:pt x="690465" y="0"/>
                  </a:cubicBezTo>
                  <a:cubicBezTo>
                    <a:pt x="653143" y="6220"/>
                    <a:pt x="615434" y="10453"/>
                    <a:pt x="578498" y="18661"/>
                  </a:cubicBezTo>
                  <a:cubicBezTo>
                    <a:pt x="559296" y="22928"/>
                    <a:pt x="542154" y="36231"/>
                    <a:pt x="522514" y="37322"/>
                  </a:cubicBezTo>
                  <a:cubicBezTo>
                    <a:pt x="429352" y="42498"/>
                    <a:pt x="335902" y="37322"/>
                    <a:pt x="242596" y="37322"/>
                  </a:cubicBezTo>
                  <a:lnTo>
                    <a:pt x="335902" y="149289"/>
                  </a:lnTo>
                </a:path>
              </a:pathLst>
            </a:cu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8" name="Graphic 27" descr="Sock">
              <a:extLst>
                <a:ext uri="{FF2B5EF4-FFF2-40B4-BE49-F238E27FC236}">
                  <a16:creationId xmlns:a16="http://schemas.microsoft.com/office/drawing/2014/main" id="{99137C39-1A3F-F9F7-3081-E780EB71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8523" y="415465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rown">
              <a:extLst>
                <a:ext uri="{FF2B5EF4-FFF2-40B4-BE49-F238E27FC236}">
                  <a16:creationId xmlns:a16="http://schemas.microsoft.com/office/drawing/2014/main" id="{624989B7-BB3D-DF87-204E-01D518CB6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6661" y="426229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High heel shoe">
              <a:extLst>
                <a:ext uri="{FF2B5EF4-FFF2-40B4-BE49-F238E27FC236}">
                  <a16:creationId xmlns:a16="http://schemas.microsoft.com/office/drawing/2014/main" id="{56201561-CC53-1363-97CF-C2268BA1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7700" y="524609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lippers">
              <a:extLst>
                <a:ext uri="{FF2B5EF4-FFF2-40B4-BE49-F238E27FC236}">
                  <a16:creationId xmlns:a16="http://schemas.microsoft.com/office/drawing/2014/main" id="{9E535F65-CF99-5AF4-FCFA-253BB955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83621" y="4262298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Watch">
              <a:extLst>
                <a:ext uri="{FF2B5EF4-FFF2-40B4-BE49-F238E27FC236}">
                  <a16:creationId xmlns:a16="http://schemas.microsoft.com/office/drawing/2014/main" id="{6C1A1F66-B48A-A7E7-35D0-FAEF6638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37435" y="5094803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ing">
              <a:extLst>
                <a:ext uri="{FF2B5EF4-FFF2-40B4-BE49-F238E27FC236}">
                  <a16:creationId xmlns:a16="http://schemas.microsoft.com/office/drawing/2014/main" id="{E39F03C2-379F-6B84-7589-B1CD99B4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5359" y="4247494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Baseball hat">
              <a:extLst>
                <a:ext uri="{FF2B5EF4-FFF2-40B4-BE49-F238E27FC236}">
                  <a16:creationId xmlns:a16="http://schemas.microsoft.com/office/drawing/2014/main" id="{E7AA031D-49C9-C6D2-9B58-8549124B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37435" y="4213868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Glasses">
              <a:extLst>
                <a:ext uri="{FF2B5EF4-FFF2-40B4-BE49-F238E27FC236}">
                  <a16:creationId xmlns:a16="http://schemas.microsoft.com/office/drawing/2014/main" id="{FB410914-F791-BDFA-69AB-8665310CB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251454" y="5351323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lothes hanger">
              <a:extLst>
                <a:ext uri="{FF2B5EF4-FFF2-40B4-BE49-F238E27FC236}">
                  <a16:creationId xmlns:a16="http://schemas.microsoft.com/office/drawing/2014/main" id="{11124B11-4E00-E373-842D-A485DBBA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373482" y="5273589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Suitcase">
              <a:extLst>
                <a:ext uri="{FF2B5EF4-FFF2-40B4-BE49-F238E27FC236}">
                  <a16:creationId xmlns:a16="http://schemas.microsoft.com/office/drawing/2014/main" id="{A4391CF8-C29E-7C5C-5795-6AD48A86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201835" y="5294982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4F6BCF-44B0-564B-C58B-B7BEA059781A}"/>
                </a:ext>
              </a:extLst>
            </p:cNvPr>
            <p:cNvSpPr/>
            <p:nvPr/>
          </p:nvSpPr>
          <p:spPr>
            <a:xfrm>
              <a:off x="151208" y="4160196"/>
              <a:ext cx="5359329" cy="229624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0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/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>
            <a:cxnSpLocks/>
          </p:cNvCxnSpPr>
          <p:nvPr/>
        </p:nvCxnSpPr>
        <p:spPr>
          <a:xfrm flipH="1" flipV="1">
            <a:off x="9369287" y="3879000"/>
            <a:ext cx="1497496" cy="2308989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6301072" y="5944283"/>
            <a:ext cx="56332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5 /2 is 2 remainder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1BA789-6323-EC3B-EB93-3150520249B8}"/>
              </a:ext>
            </a:extLst>
          </p:cNvPr>
          <p:cNvSpPr txBox="1"/>
          <p:nvPr/>
        </p:nvSpPr>
        <p:spPr>
          <a:xfrm>
            <a:off x="377366" y="6285883"/>
            <a:ext cx="529436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 will have 5 objects with size 4</a:t>
            </a:r>
          </a:p>
        </p:txBody>
      </p:sp>
    </p:spTree>
    <p:extLst>
      <p:ext uri="{BB962C8B-B14F-4D97-AF65-F5344CB8AC3E}">
        <p14:creationId xmlns:p14="http://schemas.microsoft.com/office/powerpoint/2010/main" val="40375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234 -0.3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5A7088F2-3FD2-1958-CFDE-FB5B9AAFCF95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3A0865-976B-F864-10DA-9136A79113BA}"/>
              </a:ext>
            </a:extLst>
          </p:cNvPr>
          <p:cNvGrpSpPr/>
          <p:nvPr/>
        </p:nvGrpSpPr>
        <p:grpSpPr>
          <a:xfrm>
            <a:off x="3368523" y="2014569"/>
            <a:ext cx="1780543" cy="925631"/>
            <a:chOff x="3368523" y="2014569"/>
            <a:chExt cx="1780543" cy="925631"/>
          </a:xfrm>
        </p:grpSpPr>
        <p:pic>
          <p:nvPicPr>
            <p:cNvPr id="14" name="Graphic 13" descr="Dress">
              <a:extLst>
                <a:ext uri="{FF2B5EF4-FFF2-40B4-BE49-F238E27FC236}">
                  <a16:creationId xmlns:a16="http://schemas.microsoft.com/office/drawing/2014/main" id="{B2AB2C35-3B37-C6F0-08A1-FCC26721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4666" y="202580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ot">
              <a:extLst>
                <a:ext uri="{FF2B5EF4-FFF2-40B4-BE49-F238E27FC236}">
                  <a16:creationId xmlns:a16="http://schemas.microsoft.com/office/drawing/2014/main" id="{03730FCF-F214-4915-93C7-7100957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8523" y="2014569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50470" y="171682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523" y="4154650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6661" y="4262298"/>
            <a:ext cx="914400" cy="914400"/>
          </a:xfrm>
          <a:prstGeom prst="rect">
            <a:avLst/>
          </a:prstGeom>
        </p:spPr>
      </p:pic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7700" y="5246099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83621" y="4262298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37435" y="5094803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155359" y="4247494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37435" y="4213868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51454" y="5351323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3482" y="5273589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01835" y="5294982"/>
            <a:ext cx="914400" cy="9144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F4F6BCF-44B0-564B-C58B-B7BEA059781A}"/>
              </a:ext>
            </a:extLst>
          </p:cNvPr>
          <p:cNvSpPr/>
          <p:nvPr/>
        </p:nvSpPr>
        <p:spPr>
          <a:xfrm>
            <a:off x="151208" y="4160196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/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>
            <a:cxnSpLocks/>
          </p:cNvCxnSpPr>
          <p:nvPr/>
        </p:nvCxnSpPr>
        <p:spPr>
          <a:xfrm flipH="1" flipV="1">
            <a:off x="9369287" y="3879000"/>
            <a:ext cx="1497496" cy="2308989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6301072" y="5944283"/>
            <a:ext cx="56332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5 /2 is 2 remainder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1BA789-6323-EC3B-EB93-3150520249B8}"/>
              </a:ext>
            </a:extLst>
          </p:cNvPr>
          <p:cNvSpPr txBox="1"/>
          <p:nvPr/>
        </p:nvSpPr>
        <p:spPr>
          <a:xfrm>
            <a:off x="377366" y="6285883"/>
            <a:ext cx="8011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 will have 5 objects with size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4B5CE-DCE3-9CC8-6021-79CAE8ACE8DD}"/>
              </a:ext>
            </a:extLst>
          </p:cNvPr>
          <p:cNvSpPr txBox="1"/>
          <p:nvPr/>
        </p:nvSpPr>
        <p:spPr>
          <a:xfrm>
            <a:off x="377366" y="6285883"/>
            <a:ext cx="529436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 will have 5 objects with size 4</a:t>
            </a:r>
          </a:p>
        </p:txBody>
      </p:sp>
    </p:spTree>
    <p:extLst>
      <p:ext uri="{BB962C8B-B14F-4D97-AF65-F5344CB8AC3E}">
        <p14:creationId xmlns:p14="http://schemas.microsoft.com/office/powerpoint/2010/main" val="41043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00482 -0.3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152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6.25E-7 -0.334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00013 -0.355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0183 -0.334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673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00169 -0.3347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673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0.00144 -0.3347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673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0521 -0.334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67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00091 -0.36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844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36065 L -0.00521 -0.360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00234 -0.3386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9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1302 -0.2854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25612 0.1333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694 -0.129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64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18294 -0.1333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666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084 -0.1303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26198 -0.1951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97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25989 -0.1925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95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1625 -0.4986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49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18177 -0.4916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-2458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16667 -0.5011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-2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7" grpId="0" animBg="1"/>
      <p:bldP spid="47" grpId="0" animBg="1"/>
      <p:bldP spid="49" grpId="0" animBg="1"/>
      <p:bldP spid="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E1B39FC5-45F0-E4F6-C3B3-4C542D2FD3EC}"/>
              </a:ext>
            </a:extLst>
          </p:cNvPr>
          <p:cNvSpPr/>
          <p:nvPr/>
        </p:nvSpPr>
        <p:spPr>
          <a:xfrm rot="10585558">
            <a:off x="2176072" y="188552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9BB5F06-232A-7EBD-F8D3-07C9A350EF02}"/>
              </a:ext>
            </a:extLst>
          </p:cNvPr>
          <p:cNvSpPr/>
          <p:nvPr/>
        </p:nvSpPr>
        <p:spPr>
          <a:xfrm>
            <a:off x="210996" y="181221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A7088F2-3FD2-1958-CFDE-FB5B9AAFCF95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3A0865-976B-F864-10DA-9136A79113BA}"/>
              </a:ext>
            </a:extLst>
          </p:cNvPr>
          <p:cNvGrpSpPr/>
          <p:nvPr/>
        </p:nvGrpSpPr>
        <p:grpSpPr>
          <a:xfrm>
            <a:off x="3368523" y="2014569"/>
            <a:ext cx="1780543" cy="925631"/>
            <a:chOff x="3368523" y="2014569"/>
            <a:chExt cx="1780543" cy="925631"/>
          </a:xfrm>
        </p:grpSpPr>
        <p:pic>
          <p:nvPicPr>
            <p:cNvPr id="14" name="Graphic 13" descr="Dress">
              <a:extLst>
                <a:ext uri="{FF2B5EF4-FFF2-40B4-BE49-F238E27FC236}">
                  <a16:creationId xmlns:a16="http://schemas.microsoft.com/office/drawing/2014/main" id="{B2AB2C35-3B37-C6F0-08A1-FCC26721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4666" y="202580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ot">
              <a:extLst>
                <a:ext uri="{FF2B5EF4-FFF2-40B4-BE49-F238E27FC236}">
                  <a16:creationId xmlns:a16="http://schemas.microsoft.com/office/drawing/2014/main" id="{03730FCF-F214-4915-93C7-7100957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8523" y="2014569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50470" y="171682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2474" y="1836383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0612" y="1944031"/>
            <a:ext cx="914400" cy="914400"/>
          </a:xfrm>
          <a:prstGeom prst="rect">
            <a:avLst/>
          </a:prstGeom>
        </p:spPr>
      </p:pic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1651" y="2927832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67572" y="1944031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21386" y="2776536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139310" y="1929227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21386" y="1895601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35405" y="3033056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57433" y="2955322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185786" y="2976715"/>
            <a:ext cx="914400" cy="9144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F4F6BCF-44B0-564B-C58B-B7BEA059781A}"/>
              </a:ext>
            </a:extLst>
          </p:cNvPr>
          <p:cNvSpPr/>
          <p:nvPr/>
        </p:nvSpPr>
        <p:spPr>
          <a:xfrm>
            <a:off x="144483" y="1941293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/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>
            <a:cxnSpLocks/>
          </p:cNvCxnSpPr>
          <p:nvPr/>
        </p:nvCxnSpPr>
        <p:spPr>
          <a:xfrm flipV="1">
            <a:off x="3711545" y="3879000"/>
            <a:ext cx="5657742" cy="2415783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331297" y="5401224"/>
            <a:ext cx="98777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5(obj with size 4) /2 is 2(objects with size 4) remainder 1 (objects with size 4)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741068B7-D578-F325-23E6-A896A4337677}"/>
              </a:ext>
            </a:extLst>
          </p:cNvPr>
          <p:cNvSpPr/>
          <p:nvPr/>
        </p:nvSpPr>
        <p:spPr>
          <a:xfrm rot="10800000">
            <a:off x="1528261" y="2810001"/>
            <a:ext cx="2297462" cy="273776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2DE8-6D88-15A9-3BA9-5AB879DB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</a:t>
            </a:r>
          </a:p>
        </p:txBody>
      </p:sp>
      <p:pic>
        <p:nvPicPr>
          <p:cNvPr id="6" name="Picture 2" descr="Numeral systems - Wikiversity">
            <a:extLst>
              <a:ext uri="{FF2B5EF4-FFF2-40B4-BE49-F238E27FC236}">
                <a16:creationId xmlns:a16="http://schemas.microsoft.com/office/drawing/2014/main" id="{7A66C579-D03F-3C16-9E41-5870C4E3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3" y="1756191"/>
            <a:ext cx="7494305" cy="468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E19ED2-B9EB-41D4-D95A-70820862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261" y="1848467"/>
            <a:ext cx="3668303" cy="4591665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096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6" y="282388"/>
            <a:ext cx="8229600" cy="1143000"/>
          </a:xfrm>
        </p:spPr>
        <p:txBody>
          <a:bodyPr/>
          <a:lstStyle/>
          <a:p>
            <a:r>
              <a:rPr lang="en-US" dirty="0"/>
              <a:t>The Binary Numbering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6" y="1250577"/>
            <a:ext cx="10103224" cy="5069541"/>
          </a:xfrm>
        </p:spPr>
        <p:txBody>
          <a:bodyPr>
            <a:normAutofit/>
          </a:bodyPr>
          <a:lstStyle/>
          <a:p>
            <a:r>
              <a:rPr lang="en-US" dirty="0"/>
              <a:t>A numbering system (base) is a way to represent numbers, base k</a:t>
            </a:r>
          </a:p>
          <a:p>
            <a:pPr lvl="1"/>
            <a:r>
              <a:rPr lang="en-US" dirty="0"/>
              <a:t>We denote the base by adding k as a subscript at the end of the number as in 1234</a:t>
            </a:r>
            <a:r>
              <a:rPr lang="en-US" baseline="-25000" dirty="0"/>
              <a:t>5</a:t>
            </a:r>
            <a:r>
              <a:rPr lang="en-US" dirty="0"/>
              <a:t> for base 5 (we can omit 10 if in base 10)</a:t>
            </a:r>
          </a:p>
          <a:p>
            <a:r>
              <a:rPr lang="en-US" dirty="0"/>
              <a:t>Decimal is base 10, binary is base 2</a:t>
            </a:r>
          </a:p>
          <a:p>
            <a:pPr lvl="1"/>
            <a:r>
              <a:rPr lang="en-US" dirty="0"/>
              <a:t>We use 10 because of 10 fingers, but are interested in 2 (also 8 and 16) because computers store and process information in a digital (on/off) way</a:t>
            </a:r>
          </a:p>
          <a:p>
            <a:r>
              <a:rPr lang="en-US" dirty="0"/>
              <a:t>1 binary digit is a bit</a:t>
            </a:r>
          </a:p>
          <a:p>
            <a:r>
              <a:rPr lang="en-US" dirty="0"/>
              <a:t>In 1 bit, we store a 0 or a 1</a:t>
            </a:r>
          </a:p>
          <a:p>
            <a:pPr lvl="1"/>
            <a:r>
              <a:rPr lang="en-US" dirty="0"/>
              <a:t>This doesn’t give us much meaning, just 1/0, yes/no, true/false</a:t>
            </a:r>
          </a:p>
          <a:p>
            <a:r>
              <a:rPr lang="en-US" dirty="0"/>
              <a:t>We group 8 bits together to store 1 byte</a:t>
            </a:r>
          </a:p>
          <a:p>
            <a:pPr lvl="1"/>
            <a:r>
              <a:rPr lang="en-US" dirty="0"/>
              <a:t>00000000 to 11111111</a:t>
            </a:r>
          </a:p>
          <a:p>
            <a:pPr lvl="1"/>
            <a:r>
              <a:rPr lang="en-US" dirty="0"/>
              <a:t>In 1 byte, we can store a number from 0 to 255 or a character (e.g., ‘a’, ‘$’, ‘8’, ‘ ’)</a:t>
            </a:r>
          </a:p>
        </p:txBody>
      </p:sp>
    </p:spTree>
    <p:extLst>
      <p:ext uri="{BB962C8B-B14F-4D97-AF65-F5344CB8AC3E}">
        <p14:creationId xmlns:p14="http://schemas.microsoft.com/office/powerpoint/2010/main" val="65221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- </a:t>
            </a:r>
            <a:r>
              <a:rPr lang="nb-NO" dirty="0" err="1"/>
              <a:t>position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The "</a:t>
            </a:r>
            <a:r>
              <a:rPr lang="nb-NO" dirty="0" err="1"/>
              <a:t>regular</a:t>
            </a:r>
            <a:r>
              <a:rPr lang="nb-NO" dirty="0"/>
              <a:t>" (</a:t>
            </a:r>
            <a:r>
              <a:rPr lang="nb-NO" dirty="0" err="1">
                <a:solidFill>
                  <a:srgbClr val="FF0000"/>
                </a:solidFill>
              </a:rPr>
              <a:t>decimal</a:t>
            </a:r>
            <a:r>
              <a:rPr lang="nb-NO" dirty="0"/>
              <a:t>) </a:t>
            </a:r>
            <a:r>
              <a:rPr lang="nb-NO" dirty="0" err="1"/>
              <a:t>number</a:t>
            </a:r>
            <a:r>
              <a:rPr lang="nb-NO" dirty="0"/>
              <a:t> system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10 </a:t>
            </a:r>
            <a:r>
              <a:rPr lang="nb-NO" dirty="0" err="1">
                <a:solidFill>
                  <a:srgbClr val="FF0000"/>
                </a:solidFill>
              </a:rPr>
              <a:t>digits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/ symbols (0 - 9),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binary</a:t>
            </a:r>
            <a:r>
              <a:rPr lang="nb-NO" dirty="0"/>
              <a:t> system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2 </a:t>
            </a:r>
            <a:r>
              <a:rPr lang="nb-NO" dirty="0" err="1"/>
              <a:t>digits</a:t>
            </a:r>
            <a:r>
              <a:rPr lang="nb-NO" dirty="0"/>
              <a:t> / symbols (0-1).</a:t>
            </a:r>
          </a:p>
          <a:p>
            <a:r>
              <a:rPr lang="nb-NO" dirty="0"/>
              <a:t>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principles</a:t>
            </a:r>
            <a:r>
              <a:rPr lang="nb-NO" dirty="0"/>
              <a:t> </a:t>
            </a:r>
            <a:r>
              <a:rPr lang="nb-NO" dirty="0" err="1"/>
              <a:t>behind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as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decimal</a:t>
            </a:r>
            <a:r>
              <a:rPr lang="nb-NO" dirty="0"/>
              <a:t> system</a:t>
            </a:r>
          </a:p>
          <a:p>
            <a:r>
              <a:rPr lang="nb-NO" dirty="0">
                <a:solidFill>
                  <a:srgbClr val="FF0000"/>
                </a:solidFill>
              </a:rPr>
              <a:t>The </a:t>
            </a:r>
            <a:r>
              <a:rPr lang="nb-NO" dirty="0" err="1">
                <a:solidFill>
                  <a:srgbClr val="FF0000"/>
                </a:solidFill>
              </a:rPr>
              <a:t>position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digit</a:t>
            </a:r>
            <a:r>
              <a:rPr lang="nb-NO" dirty="0"/>
              <a:t> in a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determines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digit</a:t>
            </a:r>
            <a:r>
              <a:rPr lang="nb-NO" dirty="0"/>
              <a:t> </a:t>
            </a:r>
            <a:r>
              <a:rPr lang="nb-NO" dirty="0" err="1"/>
              <a:t>represents</a:t>
            </a:r>
            <a:r>
              <a:rPr lang="nb-NO" dirty="0"/>
              <a:t> ("</a:t>
            </a:r>
            <a:r>
              <a:rPr lang="nb-NO" dirty="0" err="1"/>
              <a:t>weight</a:t>
            </a:r>
            <a:r>
              <a:rPr lang="nb-NO" dirty="0"/>
              <a:t>").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8037" y="37794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5372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55" y="6049455"/>
            <a:ext cx="41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85" y="5589240"/>
            <a:ext cx="41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6049455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52411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5649405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36409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04102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44410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84112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6058163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58" y="5266771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651" y="5675529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6058163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476370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866721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266771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675529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8184233" y="4215652"/>
            <a:ext cx="1224073" cy="20425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1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6924177" y="4215555"/>
            <a:ext cx="723908" cy="20426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2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812216" y="4198760"/>
            <a:ext cx="267560" cy="205942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3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993253" y="4190582"/>
            <a:ext cx="833178" cy="2058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2000"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43000"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74000"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uiExpand="1" build="p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273423"/>
            <a:ext cx="8229600" cy="1143000"/>
          </a:xfrm>
        </p:spPr>
        <p:txBody>
          <a:bodyPr/>
          <a:lstStyle/>
          <a:p>
            <a:r>
              <a:rPr lang="en-US" dirty="0"/>
              <a:t>Interpreting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4" y="1143000"/>
            <a:ext cx="9802906" cy="5441577"/>
          </a:xfrm>
        </p:spPr>
        <p:txBody>
          <a:bodyPr>
            <a:normAutofit/>
          </a:bodyPr>
          <a:lstStyle/>
          <a:p>
            <a:r>
              <a:rPr lang="en-US" dirty="0"/>
              <a:t>The base tells us how to interpret each digit</a:t>
            </a:r>
          </a:p>
          <a:p>
            <a:pPr lvl="1"/>
            <a:r>
              <a:rPr lang="en-US" dirty="0"/>
              <a:t>The column that the digit is in represents the value </a:t>
            </a:r>
            <a:r>
              <a:rPr lang="en-US" dirty="0" err="1"/>
              <a:t>base</a:t>
            </a:r>
            <a:r>
              <a:rPr lang="en-US" baseline="30000" dirty="0" err="1"/>
              <a:t>column</a:t>
            </a:r>
            <a:r>
              <a:rPr lang="en-US" baseline="30000" dirty="0"/>
              <a:t> </a:t>
            </a:r>
          </a:p>
          <a:p>
            <a:pPr lvl="2"/>
            <a:r>
              <a:rPr lang="en-US" dirty="0"/>
              <a:t>the rightmost column is always column 0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sz="2600" dirty="0"/>
              <a:t>5372 in base 10 has </a:t>
            </a:r>
          </a:p>
          <a:p>
            <a:pPr lvl="3"/>
            <a:r>
              <a:rPr lang="en-US" sz="2400" dirty="0"/>
              <a:t>5 in the 10</a:t>
            </a:r>
            <a:r>
              <a:rPr lang="en-US" sz="2400" baseline="30000" dirty="0"/>
              <a:t>3</a:t>
            </a:r>
            <a:r>
              <a:rPr lang="en-US" sz="2400" dirty="0"/>
              <a:t> column (1,000)</a:t>
            </a:r>
          </a:p>
          <a:p>
            <a:pPr lvl="3"/>
            <a:r>
              <a:rPr lang="en-US" sz="2400" dirty="0"/>
              <a:t>3 in the 10</a:t>
            </a:r>
            <a:r>
              <a:rPr lang="en-US" sz="2400" baseline="30000" dirty="0"/>
              <a:t>2</a:t>
            </a:r>
            <a:r>
              <a:rPr lang="en-US" sz="2400" dirty="0"/>
              <a:t> column (100)</a:t>
            </a:r>
          </a:p>
          <a:p>
            <a:pPr lvl="3"/>
            <a:r>
              <a:rPr lang="en-US" sz="2400" dirty="0"/>
              <a:t>7 in the 10</a:t>
            </a:r>
            <a:r>
              <a:rPr lang="en-US" sz="2400" baseline="30000" dirty="0"/>
              <a:t>1</a:t>
            </a:r>
            <a:r>
              <a:rPr lang="en-US" sz="2400" dirty="0"/>
              <a:t> column (10)</a:t>
            </a:r>
          </a:p>
          <a:p>
            <a:pPr lvl="3"/>
            <a:r>
              <a:rPr lang="en-US" sz="2400" dirty="0"/>
              <a:t>2 in the 10</a:t>
            </a:r>
            <a:r>
              <a:rPr lang="en-US" sz="2400" baseline="30000" dirty="0"/>
              <a:t>0</a:t>
            </a:r>
            <a:r>
              <a:rPr lang="en-US" sz="2400" dirty="0"/>
              <a:t> column (1)</a:t>
            </a:r>
          </a:p>
          <a:p>
            <a:r>
              <a:rPr lang="en-US" dirty="0"/>
              <a:t>To convert from some base k to base 10, apply this formula</a:t>
            </a:r>
          </a:p>
          <a:p>
            <a:pPr lvl="1"/>
            <a:r>
              <a:rPr lang="en-US" dirty="0" err="1"/>
              <a:t>abcde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a * k</a:t>
            </a:r>
            <a:r>
              <a:rPr lang="en-US" baseline="30000" dirty="0"/>
              <a:t>4</a:t>
            </a:r>
            <a:r>
              <a:rPr lang="en-US" dirty="0"/>
              <a:t> + b * k</a:t>
            </a:r>
            <a:r>
              <a:rPr lang="en-US" baseline="30000" dirty="0"/>
              <a:t>3</a:t>
            </a:r>
            <a:r>
              <a:rPr lang="en-US" dirty="0"/>
              <a:t> + c * k</a:t>
            </a:r>
            <a:r>
              <a:rPr lang="en-US" baseline="30000" dirty="0"/>
              <a:t>2</a:t>
            </a:r>
            <a:r>
              <a:rPr lang="en-US" dirty="0"/>
              <a:t> + d * k</a:t>
            </a:r>
            <a:r>
              <a:rPr lang="en-US" baseline="30000" dirty="0"/>
              <a:t>1</a:t>
            </a:r>
            <a:r>
              <a:rPr lang="en-US" dirty="0"/>
              <a:t> + e * k</a:t>
            </a:r>
            <a:r>
              <a:rPr lang="en-US" baseline="30000" dirty="0"/>
              <a:t>0</a:t>
            </a:r>
          </a:p>
          <a:p>
            <a:pPr lvl="1"/>
            <a:r>
              <a:rPr lang="en-US" dirty="0"/>
              <a:t>a, b, c, d, e are the digits, </a:t>
            </a:r>
            <a:r>
              <a:rPr lang="en-US" sz="2600" dirty="0"/>
              <a:t>k</a:t>
            </a:r>
            <a:r>
              <a:rPr lang="en-US" sz="2600" baseline="30000" dirty="0"/>
              <a:t>0</a:t>
            </a:r>
            <a:r>
              <a:rPr lang="en-US" sz="2600" dirty="0"/>
              <a:t> is always 1</a:t>
            </a:r>
          </a:p>
          <a:p>
            <a:r>
              <a:rPr lang="en-US" dirty="0"/>
              <a:t>To convert binary to decimal, the values of k</a:t>
            </a:r>
            <a:r>
              <a:rPr lang="en-US" baseline="30000" dirty="0"/>
              <a:t>0</a:t>
            </a:r>
            <a:r>
              <a:rPr lang="en-US" dirty="0"/>
              <a:t>, k</a:t>
            </a:r>
            <a:r>
              <a:rPr lang="en-US" baseline="30000" dirty="0"/>
              <a:t>1</a:t>
            </a:r>
            <a:r>
              <a:rPr lang="en-US" dirty="0"/>
              <a:t>, k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are powers of 2 (1, 2, 4, 8, 16, 32, …)</a:t>
            </a:r>
          </a:p>
          <a:p>
            <a:pPr lvl="1"/>
            <a:endParaRPr lang="en-US" sz="3200" dirty="0"/>
          </a:p>
          <a:p>
            <a:pPr lvl="2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4427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3554-DF1E-454B-8B10-57E3440C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Counting with binary numbers</a:t>
            </a:r>
            <a:endParaRPr lang="en-NO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F7481AD-879E-014C-860A-1E75F2EA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14095"/>
            <a:ext cx="11201400" cy="504390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FE8C3A5-F14A-ED41-A17A-0356A9B51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189706"/>
            <a:ext cx="1727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0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7 Advantages of Digital Technology In Today's Time | universalblog">
            <a:extLst>
              <a:ext uri="{FF2B5EF4-FFF2-40B4-BE49-F238E27FC236}">
                <a16:creationId xmlns:a16="http://schemas.microsoft.com/office/drawing/2014/main" id="{FAEE6DEF-7566-3543-ABCD-06E67AB4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3" y="1124262"/>
            <a:ext cx="11598534" cy="52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4400" dirty="0" err="1"/>
              <a:t>There</a:t>
            </a:r>
            <a:r>
              <a:rPr lang="nb-NO" sz="4400" dirty="0"/>
              <a:t> </a:t>
            </a:r>
            <a:r>
              <a:rPr lang="nb-NO" sz="4400" dirty="0" err="1"/>
              <a:t>are</a:t>
            </a:r>
            <a:r>
              <a:rPr lang="nb-NO" sz="4400" dirty="0"/>
              <a:t> 10 types </a:t>
            </a:r>
            <a:r>
              <a:rPr lang="nb-NO" sz="4400" dirty="0" err="1"/>
              <a:t>of</a:t>
            </a:r>
            <a:r>
              <a:rPr lang="nb-NO" sz="4400" dirty="0"/>
              <a:t> </a:t>
            </a:r>
            <a:r>
              <a:rPr lang="nb-NO" sz="4400" dirty="0" err="1"/>
              <a:t>people</a:t>
            </a:r>
            <a:r>
              <a:rPr lang="nb-NO" sz="4400" dirty="0"/>
              <a:t> in </a:t>
            </a:r>
            <a:r>
              <a:rPr lang="nb-NO" sz="4400" dirty="0" err="1"/>
              <a:t>the</a:t>
            </a:r>
            <a:r>
              <a:rPr lang="nb-NO" sz="4400" dirty="0"/>
              <a:t> </a:t>
            </a:r>
            <a:r>
              <a:rPr lang="nb-NO" sz="4400" dirty="0" err="1"/>
              <a:t>world</a:t>
            </a:r>
            <a:r>
              <a:rPr lang="nb-NO" sz="4400" dirty="0"/>
              <a:t>,</a:t>
            </a:r>
          </a:p>
          <a:p>
            <a:pPr marL="0" indent="0">
              <a:buNone/>
            </a:pPr>
            <a:r>
              <a:rPr lang="nb-NO" sz="4400" dirty="0" err="1"/>
              <a:t>those</a:t>
            </a:r>
            <a:r>
              <a:rPr lang="nb-NO" sz="4400" dirty="0"/>
              <a:t> </a:t>
            </a:r>
            <a:r>
              <a:rPr lang="nb-NO" sz="4400" dirty="0" err="1"/>
              <a:t>who</a:t>
            </a:r>
            <a:r>
              <a:rPr lang="nb-NO" sz="4400" dirty="0"/>
              <a:t> </a:t>
            </a:r>
            <a:r>
              <a:rPr lang="nb-NO" sz="4400" dirty="0" err="1"/>
              <a:t>can</a:t>
            </a:r>
            <a:r>
              <a:rPr lang="nb-NO" sz="4400" dirty="0"/>
              <a:t> </a:t>
            </a:r>
            <a:r>
              <a:rPr lang="nb-NO" sz="4400" dirty="0" err="1"/>
              <a:t>binary</a:t>
            </a:r>
            <a:r>
              <a:rPr lang="nb-NO" sz="4400" dirty="0"/>
              <a:t> and </a:t>
            </a:r>
            <a:r>
              <a:rPr lang="nb-NO" sz="4400" dirty="0" err="1"/>
              <a:t>those</a:t>
            </a:r>
            <a:r>
              <a:rPr lang="nb-NO" sz="4400" dirty="0"/>
              <a:t> </a:t>
            </a:r>
            <a:r>
              <a:rPr lang="nb-NO" sz="4400" dirty="0" err="1"/>
              <a:t>who</a:t>
            </a:r>
            <a:r>
              <a:rPr lang="nb-NO" sz="4400" dirty="0"/>
              <a:t> </a:t>
            </a:r>
            <a:r>
              <a:rPr lang="nb-NO" sz="4400" dirty="0" err="1"/>
              <a:t>can</a:t>
            </a:r>
            <a:r>
              <a:rPr lang="nb-NO" sz="4400" dirty="0"/>
              <a:t> not.</a:t>
            </a:r>
          </a:p>
        </p:txBody>
      </p:sp>
    </p:spTree>
    <p:extLst>
      <p:ext uri="{BB962C8B-B14F-4D97-AF65-F5344CB8AC3E}">
        <p14:creationId xmlns:p14="http://schemas.microsoft.com/office/powerpoint/2010/main" val="35419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C3EF-6994-9B4D-8498-534D1CFF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23DB-2E75-BF48-9E2D-C2BD0826B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1 - Converting to and from Denary (decimal.)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https://www.youtube.com/watch?v=cJNm938Xwao&amp;list=PLTd6ceoshprfijQztP-IKey4OV7nkr_va&amp;t=129s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(https://www.youtube.com/watch?v=cJNm938Xwao&amp;list=PLTd6ceoshprcpen2Jvs_JiuvWvqIAkzea</a:t>
            </a:r>
            <a:r>
              <a:rPr lang="en-US" dirty="0"/>
              <a:t>)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4629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Conversion from </a:t>
            </a:r>
            <a:r>
              <a:rPr lang="nb-NO" dirty="0" err="1"/>
              <a:t>binary</a:t>
            </a:r>
            <a:r>
              <a:rPr lang="nb-NO" dirty="0"/>
              <a:t> to </a:t>
            </a:r>
            <a:r>
              <a:rPr lang="nb-NO" dirty="0" err="1"/>
              <a:t>decimal</a:t>
            </a:r>
            <a:endParaRPr lang="en-US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0</a:t>
            </a:r>
            <a:r>
              <a:rPr lang="nb-NO" sz="1800" b="1" dirty="0">
                <a:latin typeface="Comic Sans MS" pitchFamily="66" charset="0"/>
              </a:rPr>
              <a:t>  =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</a:t>
            </a:r>
            <a:r>
              <a:rPr lang="nb-NO" sz="1800" b="1" dirty="0">
                <a:latin typeface="Comic Sans MS" pitchFamily="66" charset="0"/>
              </a:rPr>
              <a:t>  =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2</a:t>
            </a:r>
            <a:r>
              <a:rPr lang="nb-NO" sz="1800" b="1" dirty="0">
                <a:latin typeface="Comic Sans MS" pitchFamily="66" charset="0"/>
              </a:rPr>
              <a:t>  = 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3</a:t>
            </a:r>
            <a:r>
              <a:rPr lang="nb-NO" sz="1800" b="1" dirty="0">
                <a:latin typeface="Comic Sans MS" pitchFamily="66" charset="0"/>
              </a:rPr>
              <a:t>  = 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4</a:t>
            </a:r>
            <a:r>
              <a:rPr lang="nb-NO" sz="1800" b="1" dirty="0">
                <a:latin typeface="Comic Sans MS" pitchFamily="66" charset="0"/>
              </a:rPr>
              <a:t>  = 16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5</a:t>
            </a:r>
            <a:r>
              <a:rPr lang="nb-NO" sz="1800" b="1" dirty="0">
                <a:latin typeface="Comic Sans MS" pitchFamily="66" charset="0"/>
              </a:rPr>
              <a:t>  = 32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6</a:t>
            </a:r>
            <a:r>
              <a:rPr lang="nb-NO" sz="1800" b="1" dirty="0">
                <a:latin typeface="Comic Sans MS" pitchFamily="66" charset="0"/>
              </a:rPr>
              <a:t>  = 64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7</a:t>
            </a:r>
            <a:r>
              <a:rPr lang="nb-NO" sz="1800" b="1" dirty="0">
                <a:latin typeface="Comic Sans MS" pitchFamily="66" charset="0"/>
              </a:rPr>
              <a:t>  = 128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8</a:t>
            </a:r>
            <a:r>
              <a:rPr lang="nb-NO" sz="1800" b="1" dirty="0">
                <a:latin typeface="Comic Sans MS" pitchFamily="66" charset="0"/>
              </a:rPr>
              <a:t>  = 256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9</a:t>
            </a:r>
            <a:r>
              <a:rPr lang="nb-NO" sz="1800" b="1" dirty="0">
                <a:latin typeface="Comic Sans MS" pitchFamily="66" charset="0"/>
              </a:rPr>
              <a:t>  = 512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10</a:t>
            </a:r>
            <a:r>
              <a:rPr lang="nb-NO" sz="1800" b="1" dirty="0">
                <a:latin typeface="Comic Sans MS" pitchFamily="66" charset="0"/>
              </a:rPr>
              <a:t> = 1024</a:t>
            </a:r>
            <a:endParaRPr lang="en-US" sz="1800" b="1" dirty="0">
              <a:latin typeface="Comic Sans MS" pitchFamily="66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76624" y="1681151"/>
            <a:ext cx="45354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4800" b="1">
                <a:latin typeface="Comic Sans MS" pitchFamily="66" charset="0"/>
              </a:rPr>
              <a:t>1101010011</a:t>
            </a:r>
            <a:endParaRPr lang="en-US" sz="4800" b="1">
              <a:latin typeface="Comic Sans MS" pitchFamily="66" charset="0"/>
            </a:endParaRPr>
          </a:p>
        </p:txBody>
      </p:sp>
      <p:sp>
        <p:nvSpPr>
          <p:cNvPr id="116746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70796" y="1501763"/>
            <a:ext cx="576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9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7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92263" y="1528751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8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8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24091" y="1536687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6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9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40204" y="1494507"/>
            <a:ext cx="433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4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0" name="Text Box 1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45208" y="15192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1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1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05570" y="15192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0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2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85788" y="3260725"/>
            <a:ext cx="2089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1101010011 =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6753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59039" y="3260725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1*2</a:t>
            </a:r>
            <a:r>
              <a:rPr lang="nb-NO" sz="2400" baseline="30000" dirty="0">
                <a:latin typeface="Times New Roman" pitchFamily="18" charset="0"/>
              </a:rPr>
              <a:t>9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8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7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6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5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4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3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2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1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0</a:t>
            </a:r>
            <a:endParaRPr lang="en-US" sz="2400" baseline="30000" dirty="0">
              <a:latin typeface="Times New Roman" pitchFamily="18" charset="0"/>
            </a:endParaRPr>
          </a:p>
        </p:txBody>
      </p:sp>
      <p:sp>
        <p:nvSpPr>
          <p:cNvPr id="116754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008214" y="3910012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= 512 + 256 + 64 + 16 + 2 + 1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6755" name="Text Box 1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08213" y="4557712"/>
            <a:ext cx="424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= 851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403600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512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57" name="Text Box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835400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256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58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41804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64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9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62529" y="2454263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16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60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86462" y="245426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2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61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445237" y="245426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1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>
            <p:custDataLst>
              <p:tags r:id="rId21"/>
            </p:custDataLst>
          </p:nvPr>
        </p:nvSpPr>
        <p:spPr>
          <a:xfrm>
            <a:off x="1775520" y="5661248"/>
            <a:ext cx="59939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 err="1">
                <a:solidFill>
                  <a:srgbClr val="FF0000"/>
                </a:solidFill>
              </a:rPr>
              <a:t>Careful</a:t>
            </a:r>
            <a:r>
              <a:rPr lang="nb-NO" dirty="0">
                <a:solidFill>
                  <a:srgbClr val="FF0000"/>
                </a:solidFill>
              </a:rPr>
              <a:t>! Initial zeros in 16 bit </a:t>
            </a:r>
            <a:r>
              <a:rPr lang="nb-NO" dirty="0" err="1">
                <a:solidFill>
                  <a:srgbClr val="FF0000"/>
                </a:solidFill>
              </a:rPr>
              <a:t>precision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are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missing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here</a:t>
            </a:r>
            <a:r>
              <a:rPr lang="nb-NO" dirty="0">
                <a:solidFill>
                  <a:srgbClr val="FF0000"/>
                </a:solidFill>
              </a:rPr>
              <a:t>!!</a:t>
            </a:r>
          </a:p>
          <a:p>
            <a:pPr>
              <a:buNone/>
            </a:pPr>
            <a:r>
              <a:rPr lang="nb-NO" sz="2000" dirty="0"/>
              <a:t>0000 0011 0101 0011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2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116746" grpId="0"/>
      <p:bldP spid="116747" grpId="0"/>
      <p:bldP spid="116748" grpId="0"/>
      <p:bldP spid="116749" grpId="0"/>
      <p:bldP spid="116750" grpId="0"/>
      <p:bldP spid="116751" grpId="0"/>
      <p:bldP spid="116753" grpId="0"/>
      <p:bldP spid="116754" grpId="0"/>
      <p:bldP spid="116755" grpId="0"/>
      <p:bldP spid="116756" grpId="0"/>
      <p:bldP spid="116757" grpId="0"/>
      <p:bldP spid="116758" grpId="0"/>
      <p:bldP spid="116759" grpId="0"/>
      <p:bldP spid="116760" grpId="0"/>
      <p:bldP spid="1167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12B2-547A-B148-A4FB-F99668745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600" dirty="0">
                <a:latin typeface="+mn-lt"/>
                <a:ea typeface="+mn-ea"/>
                <a:cs typeface="+mn-cs"/>
              </a:rPr>
              <a:t>Digital technology</a:t>
            </a:r>
            <a:endParaRPr lang="en-NO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F5DA-8AFE-524E-A12F-A9BD5AEF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8" y="3132944"/>
            <a:ext cx="10214994" cy="2186308"/>
          </a:xfrm>
        </p:spPr>
        <p:txBody>
          <a:bodyPr>
            <a:normAutofit/>
          </a:bodyPr>
          <a:lstStyle/>
          <a:p>
            <a:pPr fontAlgn="t"/>
            <a:r>
              <a:rPr lang="en-US" dirty="0">
                <a:hlinkClick r:id="rId3"/>
              </a:rPr>
              <a:t>TK1104-1 22H</a:t>
            </a:r>
            <a:endParaRPr lang="en-US" dirty="0"/>
          </a:p>
          <a:p>
            <a:pPr fontAlgn="t"/>
            <a:endParaRPr lang="en-US" dirty="0"/>
          </a:p>
          <a:p>
            <a:pPr fontAlgn="t"/>
            <a:r>
              <a:rPr lang="en-US" dirty="0"/>
              <a:t>Lecturer: Toktam Ramezanifarkhani</a:t>
            </a:r>
          </a:p>
          <a:p>
            <a:pPr algn="ctr" fontAlgn="t"/>
            <a:r>
              <a:rPr lang="en-US" sz="1600" dirty="0"/>
              <a:t>Toktam.Ramezanifarkhani@kristiania.no</a:t>
            </a:r>
          </a:p>
          <a:p>
            <a:pPr algn="ctr" fontAlgn="t"/>
            <a:r>
              <a:rPr lang="en-US" sz="1600" dirty="0"/>
              <a:t>Toktamr@ifi.uio.no</a:t>
            </a:r>
          </a:p>
          <a:p>
            <a:pPr fontAlgn="t"/>
            <a:endParaRPr lang="en-US" dirty="0"/>
          </a:p>
          <a:p>
            <a:endParaRPr lang="nb-NO" b="1" dirty="0">
              <a:latin typeface="Comic Sans MS" pitchFamily="66" charset="0"/>
            </a:endParaRP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/>
              <a:t>Multiply each binary bit by its column value</a:t>
            </a:r>
          </a:p>
          <a:p>
            <a:pPr lvl="1"/>
            <a:r>
              <a:rPr lang="en-US" dirty="0"/>
              <a:t>In binary, our columns are (from right to left)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0</a:t>
            </a:r>
            <a:r>
              <a:rPr lang="en-US" sz="2600" dirty="0"/>
              <a:t> = 1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1</a:t>
            </a:r>
            <a:r>
              <a:rPr lang="en-US" sz="2600" dirty="0"/>
              <a:t> = 2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2</a:t>
            </a:r>
            <a:r>
              <a:rPr lang="en-US" sz="2600" dirty="0"/>
              <a:t> = 4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3</a:t>
            </a:r>
            <a:r>
              <a:rPr lang="en-US" sz="2600" dirty="0"/>
              <a:t> = 8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4</a:t>
            </a:r>
            <a:r>
              <a:rPr lang="en-US" sz="2600" dirty="0"/>
              <a:t> = 16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5</a:t>
            </a:r>
            <a:r>
              <a:rPr lang="en-US" sz="2600" dirty="0"/>
              <a:t> = 32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10110 = </a:t>
            </a:r>
            <a:r>
              <a:rPr lang="en-US" sz="2600" dirty="0"/>
              <a:t>1 * 2</a:t>
            </a:r>
            <a:r>
              <a:rPr lang="en-US" sz="2600" baseline="30000" dirty="0"/>
              <a:t>4</a:t>
            </a:r>
            <a:r>
              <a:rPr lang="en-US" sz="2600" dirty="0"/>
              <a:t> + 0 * 2</a:t>
            </a:r>
            <a:r>
              <a:rPr lang="en-US" sz="2600" baseline="30000" dirty="0"/>
              <a:t>3</a:t>
            </a:r>
            <a:r>
              <a:rPr lang="en-US" sz="2600" dirty="0"/>
              <a:t> + 1 * 2</a:t>
            </a:r>
            <a:r>
              <a:rPr lang="en-US" sz="2600" baseline="30000" dirty="0"/>
              <a:t>2</a:t>
            </a:r>
            <a:r>
              <a:rPr lang="en-US" sz="2600" dirty="0"/>
              <a:t> + 1 * 2</a:t>
            </a:r>
            <a:r>
              <a:rPr lang="en-US" sz="2600" baseline="30000" dirty="0"/>
              <a:t>1</a:t>
            </a:r>
            <a:r>
              <a:rPr lang="en-US" sz="2600" dirty="0"/>
              <a:t> + 0 * 2</a:t>
            </a:r>
            <a:r>
              <a:rPr lang="en-US" sz="2600" baseline="30000" dirty="0"/>
              <a:t>0</a:t>
            </a:r>
            <a:r>
              <a:rPr lang="en-US" sz="2600" dirty="0"/>
              <a:t> = 16 + 0 + 4 + 2 + 0 = 22</a:t>
            </a:r>
          </a:p>
          <a:p>
            <a:pPr lvl="1"/>
            <a:r>
              <a:rPr lang="en-US" sz="2600" dirty="0"/>
              <a:t>1100001 = 1 * 2</a:t>
            </a:r>
            <a:r>
              <a:rPr lang="en-US" sz="2600" baseline="30000" dirty="0"/>
              <a:t>6</a:t>
            </a:r>
            <a:r>
              <a:rPr lang="en-US" sz="2600" dirty="0"/>
              <a:t> + 1 * 2</a:t>
            </a:r>
            <a:r>
              <a:rPr lang="en-US" sz="2600" baseline="30000" dirty="0"/>
              <a:t>5</a:t>
            </a:r>
            <a:r>
              <a:rPr lang="en-US" sz="2600" dirty="0"/>
              <a:t> + 0 * 2</a:t>
            </a:r>
            <a:r>
              <a:rPr lang="en-US" sz="2600" baseline="30000" dirty="0"/>
              <a:t>4</a:t>
            </a:r>
            <a:r>
              <a:rPr lang="en-US" sz="2600" dirty="0"/>
              <a:t> + 0 * 2</a:t>
            </a:r>
            <a:r>
              <a:rPr lang="en-US" sz="2600" baseline="30000" dirty="0"/>
              <a:t>3</a:t>
            </a:r>
            <a:r>
              <a:rPr lang="en-US" sz="2600" dirty="0"/>
              <a:t> + 0 * 2</a:t>
            </a:r>
            <a:r>
              <a:rPr lang="en-US" sz="2600" baseline="30000" dirty="0"/>
              <a:t>2</a:t>
            </a:r>
            <a:r>
              <a:rPr lang="en-US" sz="2600" dirty="0"/>
              <a:t> + 0 * 2</a:t>
            </a:r>
            <a:r>
              <a:rPr lang="en-US" sz="2600" baseline="30000" dirty="0"/>
              <a:t>1</a:t>
            </a:r>
            <a:r>
              <a:rPr lang="en-US" sz="2600" dirty="0"/>
              <a:t> + 1 * 2</a:t>
            </a:r>
            <a:r>
              <a:rPr lang="en-US" sz="2600" baseline="30000" dirty="0"/>
              <a:t>0 </a:t>
            </a:r>
            <a:r>
              <a:rPr lang="en-US" sz="2600" dirty="0"/>
              <a:t>= 64 + 32 + 0 + 0 + 0 + 0 + 1 = 97</a:t>
            </a:r>
          </a:p>
        </p:txBody>
      </p:sp>
    </p:spTree>
    <p:extLst>
      <p:ext uri="{BB962C8B-B14F-4D97-AF65-F5344CB8AC3E}">
        <p14:creationId xmlns:p14="http://schemas.microsoft.com/office/powerpoint/2010/main" val="263908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Conversion in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digits will either be 0 or 1</a:t>
            </a:r>
          </a:p>
          <a:p>
            <a:pPr lvl="1"/>
            <a:r>
              <a:rPr lang="en-US" dirty="0"/>
              <a:t>0 * anything is 0</a:t>
            </a:r>
          </a:p>
          <a:p>
            <a:pPr lvl="1"/>
            <a:r>
              <a:rPr lang="en-US" dirty="0"/>
              <a:t>1 * anything is that thing</a:t>
            </a:r>
          </a:p>
          <a:p>
            <a:r>
              <a:rPr lang="en-US" dirty="0"/>
              <a:t>Just add together the powers of 2 whose corresponding digits are 1 and ignore any digits of 0</a:t>
            </a:r>
          </a:p>
          <a:p>
            <a:r>
              <a:rPr lang="en-US" dirty="0"/>
              <a:t>10110 = 2</a:t>
            </a:r>
            <a:r>
              <a:rPr lang="en-US" baseline="30000" dirty="0"/>
              <a:t>4</a:t>
            </a:r>
            <a:r>
              <a:rPr lang="en-US" dirty="0"/>
              <a:t> + 2</a:t>
            </a:r>
            <a:r>
              <a:rPr lang="en-US" baseline="30000" dirty="0"/>
              <a:t>2</a:t>
            </a:r>
            <a:r>
              <a:rPr lang="en-US" dirty="0"/>
              <a:t> + 2</a:t>
            </a:r>
            <a:r>
              <a:rPr lang="en-US" baseline="30000" dirty="0"/>
              <a:t>1</a:t>
            </a:r>
            <a:r>
              <a:rPr lang="en-US" dirty="0"/>
              <a:t> = 16 + 4 + 2 = 22</a:t>
            </a:r>
          </a:p>
          <a:p>
            <a:r>
              <a:rPr lang="en-US" dirty="0"/>
              <a:t>1100001 = 2</a:t>
            </a:r>
            <a:r>
              <a:rPr lang="en-US" baseline="30000" dirty="0"/>
              <a:t>6</a:t>
            </a:r>
            <a:r>
              <a:rPr lang="en-US" dirty="0"/>
              <a:t> + 2</a:t>
            </a:r>
            <a:r>
              <a:rPr lang="en-US" baseline="30000" dirty="0"/>
              <a:t>5</a:t>
            </a:r>
            <a:r>
              <a:rPr lang="en-US" dirty="0"/>
              <a:t> + 2</a:t>
            </a:r>
            <a:r>
              <a:rPr lang="en-US" baseline="30000" dirty="0"/>
              <a:t>0</a:t>
            </a:r>
            <a:r>
              <a:rPr lang="en-US" dirty="0"/>
              <a:t> = 64 + 32 + 1 = 97</a:t>
            </a:r>
          </a:p>
        </p:txBody>
      </p:sp>
    </p:spTree>
    <p:extLst>
      <p:ext uri="{BB962C8B-B14F-4D97-AF65-F5344CB8AC3E}">
        <p14:creationId xmlns:p14="http://schemas.microsoft.com/office/powerpoint/2010/main" val="614204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Binary to Decimal Conversion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188721"/>
            <a:ext cx="51720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1" y="3987166"/>
            <a:ext cx="52101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45656" y="1889761"/>
            <a:ext cx="342651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11010110 =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128 + 64 + 16 + 4 + 2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= 214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10001011 = 128 + 8 + 2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= 139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11111111 = 128 + 64 + 32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16 + 8 + 4 + 2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= 255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00110011 = 32 + 16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= 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34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from Decimal to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The typical approach is to continually divide the decimal value by 2, recording the quotient and the remainder until the quotient is 0</a:t>
            </a:r>
          </a:p>
          <a:p>
            <a:r>
              <a:rPr lang="en-US" dirty="0"/>
              <a:t>The binary number is the group of remainder bits written in opposite order</a:t>
            </a:r>
          </a:p>
          <a:p>
            <a:pPr lvl="1"/>
            <a:r>
              <a:rPr lang="en-US" dirty="0"/>
              <a:t>Convert 19 to binary</a:t>
            </a:r>
          </a:p>
          <a:p>
            <a:pPr lvl="2"/>
            <a:r>
              <a:rPr lang="en-US" sz="2600" dirty="0"/>
              <a:t>19 / 2 = 9 remainder 1</a:t>
            </a:r>
          </a:p>
          <a:p>
            <a:pPr lvl="2"/>
            <a:r>
              <a:rPr lang="en-US" sz="2600" dirty="0"/>
              <a:t>9 / 2 = 4 remainder 1</a:t>
            </a:r>
          </a:p>
          <a:p>
            <a:pPr lvl="2"/>
            <a:r>
              <a:rPr lang="en-US" sz="2600" dirty="0"/>
              <a:t>4 / 2 = 2 remainder 0</a:t>
            </a:r>
          </a:p>
          <a:p>
            <a:pPr lvl="2"/>
            <a:r>
              <a:rPr lang="en-US" sz="2600" dirty="0"/>
              <a:t>2 / 2 = 1 remainder 0</a:t>
            </a:r>
          </a:p>
          <a:p>
            <a:pPr lvl="2"/>
            <a:r>
              <a:rPr lang="en-US" sz="2600" dirty="0"/>
              <a:t>1 / 2 = 0 remainder 1</a:t>
            </a:r>
          </a:p>
          <a:p>
            <a:pPr lvl="1"/>
            <a:r>
              <a:rPr lang="en-US" dirty="0"/>
              <a:t>19 = 10011</a:t>
            </a:r>
            <a:r>
              <a:rPr lang="en-US" baseline="-25000" dirty="0"/>
              <a:t>2</a:t>
            </a:r>
          </a:p>
        </p:txBody>
      </p:sp>
      <p:sp>
        <p:nvSpPr>
          <p:cNvPr id="4" name="Up Arrow 3"/>
          <p:cNvSpPr/>
          <p:nvPr/>
        </p:nvSpPr>
        <p:spPr>
          <a:xfrm>
            <a:off x="6395850" y="4229100"/>
            <a:ext cx="457200" cy="16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62800" y="4572000"/>
            <a:ext cx="27382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Record the remainders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and then write them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 opposite order</a:t>
            </a:r>
          </a:p>
        </p:txBody>
      </p:sp>
    </p:spTree>
    <p:extLst>
      <p:ext uri="{BB962C8B-B14F-4D97-AF65-F5344CB8AC3E}">
        <p14:creationId xmlns:p14="http://schemas.microsoft.com/office/powerpoint/2010/main" val="81413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066801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Convert 200 to binary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200 / 2 = 100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100 / 2 = 50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50 / 2 = 25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25 / 2 = 12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12 / 2 = 6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 / 2 = 3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 / 2 = 1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/ 2 = 0 r 1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200 = (11001000)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Convert 16 to binary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16 / 2 = 8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8 / 2 = 4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4 / 2 = 2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 / 2 = 1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/2  = 0 r 1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16 = 10000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1219201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Convert 21 to binary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21 / 2 = 10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 / 2 = 5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5 / 2 = 2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 / 2 = 1 r 0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/ 2 = 0 r 1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21 = 10101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Convert 122 to binary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122 / 2 = 61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61 / 2 = 30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30 / 2 = 15 r 0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15 / 2 = 7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7 / 2 = 3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 / 2 = 1 r 1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/ 2 = 0 r 1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122 = 1111010</a:t>
            </a:r>
          </a:p>
        </p:txBody>
      </p:sp>
    </p:spTree>
    <p:extLst>
      <p:ext uri="{BB962C8B-B14F-4D97-AF65-F5344CB8AC3E}">
        <p14:creationId xmlns:p14="http://schemas.microsoft.com/office/powerpoint/2010/main" val="94839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Recall to convert from binary to decimal, we add the powers of 2 for each digit that is a 1</a:t>
            </a:r>
          </a:p>
          <a:p>
            <a:r>
              <a:rPr lang="en-US" dirty="0"/>
              <a:t>To convert from decimal to binary, we can subtract all of the powers of 2 that make up the number and record 1s in corresponding columns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19 = 16 + 2 + 1</a:t>
            </a:r>
          </a:p>
          <a:p>
            <a:pPr lvl="1"/>
            <a:r>
              <a:rPr lang="en-US" dirty="0"/>
              <a:t>So there is a 16 (2</a:t>
            </a:r>
            <a:r>
              <a:rPr lang="en-US" baseline="30000" dirty="0"/>
              <a:t>4</a:t>
            </a:r>
            <a:r>
              <a:rPr lang="en-US" dirty="0"/>
              <a:t>), a 2 (2</a:t>
            </a:r>
            <a:r>
              <a:rPr lang="en-US" baseline="30000" dirty="0"/>
              <a:t>1</a:t>
            </a:r>
            <a:r>
              <a:rPr lang="en-US" dirty="0"/>
              <a:t>) and 1 (2</a:t>
            </a:r>
            <a:r>
              <a:rPr lang="en-US" baseline="30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1s in the 4</a:t>
            </a:r>
            <a:r>
              <a:rPr lang="en-US" baseline="30000" dirty="0"/>
              <a:t>th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, and 0</a:t>
            </a:r>
            <a:r>
              <a:rPr lang="en-US" baseline="30000" dirty="0"/>
              <a:t>th</a:t>
            </a:r>
            <a:r>
              <a:rPr lang="en-US" dirty="0"/>
              <a:t> columns:</a:t>
            </a:r>
          </a:p>
          <a:p>
            <a:pPr lvl="1"/>
            <a:r>
              <a:rPr lang="en-US" dirty="0"/>
              <a:t>19 = 10011</a:t>
            </a:r>
            <a:r>
              <a:rPr lang="en-US" baseline="-25000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85623-35CA-514A-82D9-51ED3504CA7A}"/>
              </a:ext>
            </a:extLst>
          </p:cNvPr>
          <p:cNvSpPr/>
          <p:nvPr/>
        </p:nvSpPr>
        <p:spPr>
          <a:xfrm>
            <a:off x="7498976" y="3429000"/>
            <a:ext cx="271006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600" dirty="0"/>
              <a:t>2</a:t>
            </a:r>
            <a:r>
              <a:rPr lang="en-US" sz="2600" baseline="30000" dirty="0"/>
              <a:t>0</a:t>
            </a:r>
            <a:r>
              <a:rPr lang="en-US" sz="2600" dirty="0"/>
              <a:t> = 1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1</a:t>
            </a:r>
            <a:r>
              <a:rPr lang="en-US" sz="2600" dirty="0"/>
              <a:t> = 2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2</a:t>
            </a:r>
            <a:r>
              <a:rPr lang="en-US" sz="2600" dirty="0"/>
              <a:t> = 4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3</a:t>
            </a:r>
            <a:r>
              <a:rPr lang="en-US" sz="2600" dirty="0"/>
              <a:t> = 8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4</a:t>
            </a:r>
            <a:r>
              <a:rPr lang="en-US" sz="2600" dirty="0"/>
              <a:t> = 16</a:t>
            </a:r>
          </a:p>
          <a:p>
            <a:pPr lvl="2"/>
            <a:r>
              <a:rPr lang="en-US" sz="2600" dirty="0"/>
              <a:t>2</a:t>
            </a:r>
            <a:r>
              <a:rPr lang="en-US" sz="2600" baseline="30000" dirty="0"/>
              <a:t>5</a:t>
            </a:r>
            <a:r>
              <a:rPr lang="en-US" sz="2600" dirty="0"/>
              <a:t> = 32</a:t>
            </a:r>
          </a:p>
          <a:p>
            <a:pPr lvl="2"/>
            <a:r>
              <a:rPr lang="en-US" sz="2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40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Conversion from </a:t>
            </a:r>
            <a:r>
              <a:rPr lang="nb-NO" dirty="0" err="1"/>
              <a:t>decimal</a:t>
            </a:r>
            <a:r>
              <a:rPr lang="nb-NO" dirty="0"/>
              <a:t> to </a:t>
            </a:r>
            <a:r>
              <a:rPr lang="nb-NO" dirty="0" err="1"/>
              <a:t>binary</a:t>
            </a:r>
            <a:r>
              <a:rPr lang="nb-NO" dirty="0"/>
              <a:t> – </a:t>
            </a:r>
            <a:r>
              <a:rPr lang="nb-NO" dirty="0" err="1"/>
              <a:t>Example</a:t>
            </a:r>
            <a:r>
              <a:rPr lang="nb-NO" dirty="0"/>
              <a:t> (</a:t>
            </a:r>
            <a:r>
              <a:rPr lang="en-US" dirty="0"/>
              <a:t>Another Technique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0</a:t>
            </a:r>
            <a:r>
              <a:rPr lang="nb-NO" sz="1600" b="1" dirty="0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1</a:t>
            </a:r>
            <a:r>
              <a:rPr lang="nb-NO" sz="1600" b="1" dirty="0">
                <a:latin typeface="Comic Sans MS" pitchFamily="66" charset="0"/>
              </a:rPr>
              <a:t>  = 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2</a:t>
            </a:r>
            <a:r>
              <a:rPr lang="nb-NO" sz="1600" b="1" dirty="0">
                <a:latin typeface="Comic Sans MS" pitchFamily="66" charset="0"/>
              </a:rPr>
              <a:t>  = 4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3</a:t>
            </a:r>
            <a:r>
              <a:rPr lang="nb-NO" sz="1600" b="1" dirty="0">
                <a:latin typeface="Comic Sans MS" pitchFamily="66" charset="0"/>
              </a:rPr>
              <a:t>  = 8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4</a:t>
            </a:r>
            <a:r>
              <a:rPr lang="nb-NO" sz="1600" b="1" dirty="0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5</a:t>
            </a:r>
            <a:r>
              <a:rPr lang="nb-NO" sz="1600" b="1" dirty="0">
                <a:latin typeface="Comic Sans MS" pitchFamily="66" charset="0"/>
              </a:rPr>
              <a:t>  = 32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6</a:t>
            </a:r>
            <a:r>
              <a:rPr lang="nb-NO" sz="1600" b="1" dirty="0">
                <a:latin typeface="Comic Sans MS" pitchFamily="66" charset="0"/>
              </a:rPr>
              <a:t>  = 64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7</a:t>
            </a:r>
            <a:r>
              <a:rPr lang="nb-NO" sz="1600" b="1" dirty="0">
                <a:latin typeface="Comic Sans MS" pitchFamily="66" charset="0"/>
              </a:rPr>
              <a:t>  = 128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8</a:t>
            </a:r>
            <a:r>
              <a:rPr lang="nb-NO" sz="1600" b="1" dirty="0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9</a:t>
            </a:r>
            <a:r>
              <a:rPr lang="nb-NO" sz="1600" b="1" dirty="0">
                <a:latin typeface="Comic Sans MS" pitchFamily="66" charset="0"/>
              </a:rPr>
              <a:t>  = 512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10</a:t>
            </a:r>
            <a:r>
              <a:rPr lang="nb-NO" sz="1600" b="1" dirty="0">
                <a:latin typeface="Comic Sans MS" pitchFamily="66" charset="0"/>
              </a:rPr>
              <a:t> = 1024</a:t>
            </a:r>
            <a:endParaRPr lang="en-US" sz="1600" b="1" dirty="0">
              <a:latin typeface="Comic Sans MS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 dirty="0" err="1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15717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19288" y="16287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1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1814" y="1628775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512 + 339 =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571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87938" y="1628775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+ 339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0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19289" y="2060575"/>
            <a:ext cx="973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339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1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71813" y="2060575"/>
            <a:ext cx="172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256 + 83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84764" y="2060575"/>
            <a:ext cx="2160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+ 83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3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63751" y="2492375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83 =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4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71814" y="249237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64 + 19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087939" y="24923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+ 19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63750" y="29241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19 =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7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071814" y="292417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16 + 3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8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72064" y="2924175"/>
            <a:ext cx="1366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4</a:t>
            </a:r>
            <a:r>
              <a:rPr lang="nb-NO" sz="2400">
                <a:latin typeface="Times New Roman" pitchFamily="18" charset="0"/>
              </a:rPr>
              <a:t> + 3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9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225675" y="3357563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0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071813" y="3357563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 + 1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1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70476" y="3357563"/>
            <a:ext cx="1655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2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225675" y="3789363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3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087939" y="3789363"/>
            <a:ext cx="936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 baseline="30000">
              <a:latin typeface="Times New Roman" pitchFamily="18" charset="0"/>
            </a:endParaRPr>
          </a:p>
        </p:txBody>
      </p:sp>
      <p:sp>
        <p:nvSpPr>
          <p:cNvPr id="115734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919289" y="4365625"/>
            <a:ext cx="4681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 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4 </a:t>
            </a:r>
            <a:r>
              <a:rPr lang="nb-NO" sz="2400">
                <a:latin typeface="Times New Roman" pitchFamily="18" charset="0"/>
              </a:rPr>
              <a:t>+ 2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 baseline="30000">
              <a:latin typeface="Times New Roman" pitchFamily="18" charset="0"/>
            </a:endParaRPr>
          </a:p>
        </p:txBody>
      </p:sp>
      <p:sp>
        <p:nvSpPr>
          <p:cNvPr id="115735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919288" y="4868863"/>
            <a:ext cx="9129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 1*2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+ 1*2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7</a:t>
            </a:r>
            <a:r>
              <a:rPr lang="nb-NO" sz="2400">
                <a:latin typeface="Times New Roman" pitchFamily="18" charset="0"/>
              </a:rPr>
              <a:t>+ 1*2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5</a:t>
            </a:r>
            <a:r>
              <a:rPr lang="nb-NO" sz="2400">
                <a:latin typeface="Times New Roman" pitchFamily="18" charset="0"/>
              </a:rPr>
              <a:t>+1*2</a:t>
            </a:r>
            <a:r>
              <a:rPr lang="nb-NO" sz="2400" baseline="30000">
                <a:latin typeface="Times New Roman" pitchFamily="18" charset="0"/>
              </a:rPr>
              <a:t>4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3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2</a:t>
            </a:r>
            <a:r>
              <a:rPr lang="nb-NO" sz="2400">
                <a:latin typeface="Times New Roman" pitchFamily="18" charset="0"/>
              </a:rPr>
              <a:t>+1*2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+ 1*2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6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703512" y="5445126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b="1" dirty="0">
                <a:solidFill>
                  <a:srgbClr val="FF5050"/>
                </a:solidFill>
                <a:latin typeface="Comic Sans MS" pitchFamily="66" charset="0"/>
              </a:rPr>
              <a:t>851</a:t>
            </a:r>
            <a:r>
              <a:rPr lang="nb-NO" sz="3200" b="1" baseline="-25000" dirty="0">
                <a:solidFill>
                  <a:srgbClr val="FF5050"/>
                </a:solidFill>
                <a:latin typeface="Comic Sans MS" pitchFamily="66" charset="0"/>
              </a:rPr>
              <a:t>10</a:t>
            </a:r>
            <a:r>
              <a:rPr lang="nb-NO" sz="3200" b="1" dirty="0">
                <a:solidFill>
                  <a:srgbClr val="FF5050"/>
                </a:solidFill>
                <a:latin typeface="Comic Sans MS" pitchFamily="66" charset="0"/>
              </a:rPr>
              <a:t> = 0000 0011 0101 0011</a:t>
            </a:r>
            <a:r>
              <a:rPr lang="nb-NO" sz="3200" b="1" baseline="-25000" dirty="0">
                <a:solidFill>
                  <a:srgbClr val="FF5050"/>
                </a:solidFill>
                <a:latin typeface="Comic Sans MS" pitchFamily="66" charset="0"/>
              </a:rPr>
              <a:t>2</a:t>
            </a:r>
            <a:endParaRPr lang="en-US" sz="3200" b="1" baseline="-25000" dirty="0">
              <a:solidFill>
                <a:srgbClr val="FF5050"/>
              </a:solidFill>
              <a:latin typeface="Comic Sans MS" pitchFamily="66" charset="0"/>
            </a:endParaRPr>
          </a:p>
        </p:txBody>
      </p:sp>
      <p:sp>
        <p:nvSpPr>
          <p:cNvPr id="115738" name="Line 2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3000375" y="1989139"/>
            <a:ext cx="2159000" cy="23764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5739" name="Line 27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6240464" y="5229225"/>
            <a:ext cx="142875" cy="2873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7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1" dur="2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  <p:bldP spid="115718" grpId="0"/>
      <p:bldP spid="115719" grpId="0"/>
      <p:bldP spid="115720" grpId="0"/>
      <p:bldP spid="115721" grpId="0"/>
      <p:bldP spid="115722" grpId="0"/>
      <p:bldP spid="115723" grpId="0"/>
      <p:bldP spid="115724" grpId="0"/>
      <p:bldP spid="115725" grpId="0"/>
      <p:bldP spid="115726" grpId="0"/>
      <p:bldP spid="115727" grpId="0"/>
      <p:bldP spid="115728" grpId="0"/>
      <p:bldP spid="115729" grpId="0"/>
      <p:bldP spid="115730" grpId="0"/>
      <p:bldP spid="115731" grpId="0"/>
      <p:bldP spid="115732" grpId="0"/>
      <p:bldP spid="115733" grpId="0"/>
      <p:bldP spid="115734" grpId="0"/>
      <p:bldP spid="115735" grpId="0"/>
      <p:bldP spid="115736" grpId="0"/>
      <p:bldP spid="115736" grpId="1"/>
      <p:bldP spid="115738" grpId="0" animBg="1"/>
      <p:bldP spid="1157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23" y="264459"/>
            <a:ext cx="8229600" cy="1143000"/>
          </a:xfrm>
        </p:spPr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118" y="1075764"/>
            <a:ext cx="9834282" cy="5782235"/>
          </a:xfrm>
        </p:spPr>
        <p:txBody>
          <a:bodyPr>
            <a:normAutofit/>
          </a:bodyPr>
          <a:lstStyle/>
          <a:p>
            <a:r>
              <a:rPr lang="en-US" dirty="0"/>
              <a:t>Convert 122 to binary</a:t>
            </a:r>
          </a:p>
          <a:p>
            <a:pPr lvl="1"/>
            <a:r>
              <a:rPr lang="en-US" dirty="0"/>
              <a:t>Largest power of 2 &lt;= 122 = 64 leaving 122 – 64 = 58</a:t>
            </a:r>
          </a:p>
          <a:p>
            <a:pPr lvl="1"/>
            <a:r>
              <a:rPr lang="en-US" dirty="0"/>
              <a:t>Largest power of 2 &lt;= 58 = 32 leaving 58 – 32 = 26</a:t>
            </a:r>
          </a:p>
          <a:p>
            <a:pPr lvl="1"/>
            <a:r>
              <a:rPr lang="en-US" dirty="0"/>
              <a:t>Largest power of 2 &lt;= 26 = 16 leaving 26 – 16 = 10</a:t>
            </a:r>
          </a:p>
          <a:p>
            <a:pPr lvl="1"/>
            <a:r>
              <a:rPr lang="en-US" dirty="0"/>
              <a:t>Largest power of 2 &lt;= 10 = 8 leaving 10 – 8 = 2</a:t>
            </a:r>
          </a:p>
          <a:p>
            <a:pPr lvl="1"/>
            <a:r>
              <a:rPr lang="en-US" dirty="0"/>
              <a:t>Largest power of 2 &lt;= 2 = 2 leaving 0</a:t>
            </a:r>
          </a:p>
          <a:p>
            <a:pPr lvl="1"/>
            <a:r>
              <a:rPr lang="en-US" dirty="0"/>
              <a:t>Done</a:t>
            </a:r>
          </a:p>
          <a:p>
            <a:r>
              <a:rPr lang="en-US" dirty="0"/>
              <a:t>122 = 64 + 32 + 16 + 8 + 2 = 1111010</a:t>
            </a:r>
          </a:p>
          <a:p>
            <a:r>
              <a:rPr lang="en-US" dirty="0"/>
              <a:t>More examples:</a:t>
            </a:r>
          </a:p>
          <a:p>
            <a:pPr lvl="1"/>
            <a:r>
              <a:rPr lang="en-US" dirty="0"/>
              <a:t>555 = 512 + 32 + 8 + 2 + 1 = 1000101011</a:t>
            </a:r>
          </a:p>
          <a:p>
            <a:pPr lvl="1"/>
            <a:r>
              <a:rPr lang="en-US" dirty="0"/>
              <a:t>200 = 128 + 64 + 8 = 11001000</a:t>
            </a:r>
          </a:p>
          <a:p>
            <a:pPr lvl="1"/>
            <a:r>
              <a:rPr lang="en-US" dirty="0"/>
              <a:t>199 = 128 + 64 + 4 + 2 + 1 = 11000111</a:t>
            </a:r>
          </a:p>
          <a:p>
            <a:pPr lvl="1"/>
            <a:r>
              <a:rPr lang="en-US" dirty="0"/>
              <a:t>31 = 16 + 8 + 4 + 2 + 1 = 11111</a:t>
            </a:r>
          </a:p>
          <a:p>
            <a:pPr lvl="1"/>
            <a:r>
              <a:rPr lang="en-US" dirty="0"/>
              <a:t>60 = 32 + 16 + 8 + 4 = 111100</a:t>
            </a:r>
          </a:p>
          <a:p>
            <a:pPr lvl="1"/>
            <a:r>
              <a:rPr lang="en-US" dirty="0"/>
              <a:t>1000 = 512 + 256 + 128 + 64 + 32 + 8 = 1111101000</a:t>
            </a:r>
          </a:p>
          <a:p>
            <a:pPr lvl="1"/>
            <a:r>
              <a:rPr lang="en-US" dirty="0"/>
              <a:t>20 = 16 + 4 = 10100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0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12" y="1295400"/>
            <a:ext cx="9578788" cy="5410200"/>
          </a:xfrm>
        </p:spPr>
        <p:txBody>
          <a:bodyPr>
            <a:normAutofit/>
          </a:bodyPr>
          <a:lstStyle/>
          <a:p>
            <a:r>
              <a:rPr lang="en-US" dirty="0"/>
              <a:t>Notice in our previous examples that for 555 we needed 10 bits and for 25 we only needed 5 bits</a:t>
            </a:r>
          </a:p>
          <a:p>
            <a:r>
              <a:rPr lang="en-US" dirty="0"/>
              <a:t>The number of bits available tells us the range of values we can store</a:t>
            </a:r>
          </a:p>
          <a:p>
            <a:r>
              <a:rPr lang="en-US" dirty="0"/>
              <a:t>In 8 bits (1 byte), we can store between 0 and 255</a:t>
            </a:r>
          </a:p>
          <a:p>
            <a:pPr lvl="1"/>
            <a:r>
              <a:rPr lang="en-US" dirty="0"/>
              <a:t>00000000 = 0</a:t>
            </a:r>
          </a:p>
          <a:p>
            <a:pPr lvl="1"/>
            <a:r>
              <a:rPr lang="en-US" dirty="0"/>
              <a:t>11111111 = 255 (128 + 64 + 32 + 16 + 8 + 4 + 2 + 1)</a:t>
            </a:r>
          </a:p>
          <a:p>
            <a:r>
              <a:rPr lang="en-US" dirty="0"/>
              <a:t>In n bits, you can store a number from 0 to 2</a:t>
            </a:r>
            <a:r>
              <a:rPr lang="en-US" baseline="30000" dirty="0"/>
              <a:t>n</a:t>
            </a:r>
            <a:r>
              <a:rPr lang="en-US" dirty="0"/>
              <a:t>-1</a:t>
            </a:r>
          </a:p>
          <a:p>
            <a:pPr lvl="1"/>
            <a:r>
              <a:rPr lang="en-US" dirty="0"/>
              <a:t>For 8 bits, 2</a:t>
            </a:r>
            <a:r>
              <a:rPr lang="en-US" baseline="30000" dirty="0"/>
              <a:t>8</a:t>
            </a:r>
            <a:r>
              <a:rPr lang="en-US" dirty="0"/>
              <a:t> = 256, the largest value that can be stored in 8 bits is 255</a:t>
            </a:r>
          </a:p>
          <a:p>
            <a:pPr lvl="1"/>
            <a:r>
              <a:rPr lang="en-US" dirty="0"/>
              <a:t>What about 5 bits?</a:t>
            </a:r>
          </a:p>
          <a:p>
            <a:pPr lvl="1"/>
            <a:r>
              <a:rPr lang="en-US" dirty="0"/>
              <a:t>What about 3 bits?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D5F05-F23A-92D5-B444-DA0BA3FE55E9}"/>
              </a:ext>
            </a:extLst>
          </p:cNvPr>
          <p:cNvSpPr txBox="1"/>
          <p:nvPr/>
        </p:nvSpPr>
        <p:spPr>
          <a:xfrm>
            <a:off x="4101738" y="4826675"/>
            <a:ext cx="7589520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NO" dirty="0"/>
              <a:t>ets take base k and raise it to power of the column index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NO" dirty="0"/>
              <a:t>e.g. K</a:t>
            </a:r>
            <a:r>
              <a:rPr lang="en-NO" baseline="30000" dirty="0"/>
              <a:t>i</a:t>
            </a:r>
          </a:p>
          <a:p>
            <a:r>
              <a:rPr lang="en-US" dirty="0"/>
              <a:t>L</a:t>
            </a:r>
            <a:r>
              <a:rPr lang="en-NO" dirty="0"/>
              <a:t>ike 2 to the 3rd power = 2</a:t>
            </a:r>
            <a:r>
              <a:rPr lang="en-NO" baseline="30000" dirty="0"/>
              <a:t>3</a:t>
            </a:r>
          </a:p>
          <a:p>
            <a:endParaRPr lang="en-NO" dirty="0"/>
          </a:p>
          <a:p>
            <a:r>
              <a:rPr lang="en-US" dirty="0"/>
              <a:t>W</a:t>
            </a:r>
            <a:r>
              <a:rPr lang="en-NO" dirty="0"/>
              <a:t>e can have this exponential equation:</a:t>
            </a:r>
          </a:p>
          <a:p>
            <a:r>
              <a:rPr lang="en-US" dirty="0"/>
              <a:t>K</a:t>
            </a:r>
            <a:r>
              <a:rPr lang="en-NO" dirty="0"/>
              <a:t> raised to power </a:t>
            </a:r>
            <a:r>
              <a:rPr lang="en-US" dirty="0" err="1"/>
              <a:t>i</a:t>
            </a:r>
            <a:r>
              <a:rPr lang="en-US" dirty="0"/>
              <a:t> equals n: </a:t>
            </a:r>
            <a:r>
              <a:rPr lang="en-NO" dirty="0"/>
              <a:t>K</a:t>
            </a:r>
            <a:r>
              <a:rPr lang="en-NO" baseline="30000" dirty="0"/>
              <a:t>i</a:t>
            </a:r>
            <a:r>
              <a:rPr lang="en-NO" dirty="0"/>
              <a:t>=n	the exponent </a:t>
            </a:r>
            <a:r>
              <a:rPr lang="en-US" dirty="0"/>
              <a:t>I</a:t>
            </a:r>
            <a:r>
              <a:rPr lang="en-NO" dirty="0"/>
              <a:t> is the logarithm of n</a:t>
            </a:r>
          </a:p>
          <a:p>
            <a:r>
              <a:rPr lang="en-US" dirty="0"/>
              <a:t>T</a:t>
            </a:r>
            <a:r>
              <a:rPr lang="en-NO" dirty="0"/>
              <a:t>hen log</a:t>
            </a:r>
            <a:r>
              <a:rPr lang="en-NO" baseline="30000" dirty="0"/>
              <a:t>n</a:t>
            </a:r>
            <a:r>
              <a:rPr lang="en-NO" baseline="-25000" dirty="0"/>
              <a:t>k</a:t>
            </a:r>
            <a:r>
              <a:rPr lang="en-NO" dirty="0"/>
              <a:t>=</a:t>
            </a:r>
            <a:r>
              <a:rPr lang="en-US" dirty="0"/>
              <a:t>i</a:t>
            </a:r>
            <a:r>
              <a:rPr lang="en-NO" dirty="0"/>
              <a:t>  log base k of a number </a:t>
            </a:r>
            <a:r>
              <a:rPr lang="en-NO"/>
              <a:t>n equals </a:t>
            </a:r>
            <a:r>
              <a:rPr lang="en-NO" dirty="0"/>
              <a:t>p the power</a:t>
            </a:r>
          </a:p>
          <a:p>
            <a:r>
              <a:rPr lang="en-NO" dirty="0"/>
              <a:t>i= log</a:t>
            </a:r>
            <a:r>
              <a:rPr lang="en-NO" baseline="30000" dirty="0"/>
              <a:t>n</a:t>
            </a:r>
            <a:r>
              <a:rPr lang="en-NO" baseline="-25000" dirty="0"/>
              <a:t>x</a:t>
            </a:r>
            <a:r>
              <a:rPr lang="en-NO" dirty="0"/>
              <a:t>/ log</a:t>
            </a:r>
            <a:r>
              <a:rPr lang="en-NO" baseline="30000" dirty="0"/>
              <a:t>k</a:t>
            </a:r>
            <a:r>
              <a:rPr lang="en-NO" baseline="-25000" dirty="0"/>
              <a:t>x.  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422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F259-61A9-C669-E444-66B8D596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Bits (cont.)</a:t>
            </a:r>
            <a:br>
              <a:rPr lang="en-US" dirty="0"/>
            </a:br>
            <a:r>
              <a:rPr lang="en-US" dirty="0"/>
              <a:t>How many bits we need to represent a number?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689E-D5AD-C066-9528-339660F74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19" y="2640951"/>
            <a:ext cx="11443962" cy="901147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L</a:t>
            </a:r>
            <a:r>
              <a:rPr lang="en-NO" dirty="0"/>
              <a:t>ets assume we take base k and raise it to power of the column index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NO" dirty="0"/>
              <a:t>e.g. K</a:t>
            </a:r>
            <a:r>
              <a:rPr lang="en-NO" baseline="30000" dirty="0"/>
              <a:t>i</a:t>
            </a:r>
          </a:p>
          <a:p>
            <a:r>
              <a:rPr lang="en-US" dirty="0"/>
              <a:t>L</a:t>
            </a:r>
            <a:r>
              <a:rPr lang="en-NO" dirty="0"/>
              <a:t>ike 2 to the 3rd power = 2</a:t>
            </a:r>
            <a:r>
              <a:rPr lang="en-NO" baseline="300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D164E-00F6-4B23-29D0-DC1E997CA747}"/>
              </a:ext>
            </a:extLst>
          </p:cNvPr>
          <p:cNvSpPr txBox="1"/>
          <p:nvPr/>
        </p:nvSpPr>
        <p:spPr>
          <a:xfrm>
            <a:off x="3339548" y="1675271"/>
            <a:ext cx="127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N=1101?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B096-7E3C-02E0-A580-9A4D11FD888B}"/>
              </a:ext>
            </a:extLst>
          </p:cNvPr>
          <p:cNvSpPr txBox="1"/>
          <p:nvPr/>
        </p:nvSpPr>
        <p:spPr>
          <a:xfrm>
            <a:off x="5300870" y="167527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bits we need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5F3E4-FA57-14F8-711A-F23E3B570B72}"/>
              </a:ext>
            </a:extLst>
          </p:cNvPr>
          <p:cNvSpPr txBox="1"/>
          <p:nvPr/>
        </p:nvSpPr>
        <p:spPr>
          <a:xfrm>
            <a:off x="2237727" y="4028567"/>
            <a:ext cx="75146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calculate the number of digits we need to represent n:</a:t>
            </a:r>
          </a:p>
          <a:p>
            <a:endParaRPr lang="en-US" dirty="0"/>
          </a:p>
          <a:p>
            <a:r>
              <a:rPr lang="en-US" dirty="0"/>
              <a:t>W</a:t>
            </a:r>
            <a:r>
              <a:rPr lang="en-NO" dirty="0"/>
              <a:t>e have an exponential equation when </a:t>
            </a:r>
            <a:r>
              <a:rPr lang="en-US" dirty="0"/>
              <a:t>N equals K</a:t>
            </a:r>
            <a:r>
              <a:rPr lang="en-NO" dirty="0"/>
              <a:t> raised to power </a:t>
            </a:r>
            <a:r>
              <a:rPr lang="en-US" dirty="0" err="1"/>
              <a:t>i</a:t>
            </a:r>
            <a:endParaRPr lang="en-US" dirty="0"/>
          </a:p>
          <a:p>
            <a:r>
              <a:rPr lang="en-NO" dirty="0"/>
              <a:t>			K</a:t>
            </a:r>
            <a:r>
              <a:rPr lang="en-NO" baseline="30000" dirty="0"/>
              <a:t>i</a:t>
            </a:r>
            <a:r>
              <a:rPr lang="en-NO" dirty="0"/>
              <a:t>=n </a:t>
            </a:r>
          </a:p>
          <a:p>
            <a:endParaRPr lang="en-NO" dirty="0"/>
          </a:p>
          <a:p>
            <a:r>
              <a:rPr lang="en-NO" dirty="0"/>
              <a:t>the exponent </a:t>
            </a:r>
            <a:r>
              <a:rPr lang="en-US" dirty="0"/>
              <a:t>I</a:t>
            </a:r>
            <a:r>
              <a:rPr lang="en-NO" dirty="0"/>
              <a:t> is the logarithm of n:  log</a:t>
            </a:r>
            <a:r>
              <a:rPr lang="en-NO" baseline="30000" dirty="0"/>
              <a:t>n</a:t>
            </a:r>
            <a:r>
              <a:rPr lang="en-NO" baseline="-25000" dirty="0"/>
              <a:t>k</a:t>
            </a:r>
            <a:r>
              <a:rPr lang="en-NO" dirty="0"/>
              <a:t>=</a:t>
            </a:r>
            <a:r>
              <a:rPr lang="en-US" dirty="0" err="1"/>
              <a:t>i</a:t>
            </a:r>
            <a:r>
              <a:rPr lang="en-NO" dirty="0"/>
              <a:t>  (log base k of the number n equls i the power)</a:t>
            </a:r>
          </a:p>
          <a:p>
            <a:r>
              <a:rPr lang="en-NO" dirty="0"/>
              <a:t>			i= log</a:t>
            </a:r>
            <a:r>
              <a:rPr lang="en-NO" baseline="30000" dirty="0"/>
              <a:t>n</a:t>
            </a:r>
            <a:r>
              <a:rPr lang="en-NO" baseline="-25000" dirty="0"/>
              <a:t>x</a:t>
            </a:r>
            <a:r>
              <a:rPr lang="en-NO" dirty="0"/>
              <a:t>/ log</a:t>
            </a:r>
            <a:r>
              <a:rPr lang="en-NO" baseline="30000" dirty="0"/>
              <a:t>k</a:t>
            </a:r>
            <a:r>
              <a:rPr lang="en-NO" baseline="-25000" dirty="0"/>
              <a:t>x.  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972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nb-NO"/>
              <a:t> </a:t>
            </a:r>
          </a:p>
          <a:p>
            <a:pPr algn="ctr">
              <a:buFontTx/>
              <a:buNone/>
            </a:pPr>
            <a:endParaRPr lang="nb-NO"/>
          </a:p>
        </p:txBody>
      </p:sp>
      <p:sp>
        <p:nvSpPr>
          <p:cNvPr id="2057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64853" y="479124"/>
            <a:ext cx="4537075" cy="2123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4400" dirty="0">
                <a:solidFill>
                  <a:schemeClr val="bg1"/>
                </a:solidFill>
              </a:rPr>
              <a:t>The Binary Numbering Systems</a:t>
            </a:r>
            <a:endParaRPr lang="nb-NO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7 Advantages of Digital Technology In Today's Time | universalblog">
            <a:extLst>
              <a:ext uri="{FF2B5EF4-FFF2-40B4-BE49-F238E27FC236}">
                <a16:creationId xmlns:a16="http://schemas.microsoft.com/office/drawing/2014/main" id="{B1EA4880-22C9-DC49-95C2-E10AF0C7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26" y="1344707"/>
            <a:ext cx="6720876" cy="503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opperplate Gothic Bold" panose="020E0705020206020404" pitchFamily="34" charset="0"/>
              </a:rPr>
              <a:t>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nb-NO" dirty="0"/>
              <a:t>In computers, </a:t>
            </a:r>
            <a:r>
              <a:rPr lang="nb-NO" dirty="0" err="1"/>
              <a:t>everything</a:t>
            </a:r>
            <a:r>
              <a:rPr lang="nb-NO" dirty="0"/>
              <a:t> is </a:t>
            </a:r>
            <a:r>
              <a:rPr lang="nb-NO" dirty="0" err="1"/>
              <a:t>stored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in RAM(«</a:t>
            </a:r>
            <a:r>
              <a:rPr lang="nb-NO" dirty="0" err="1"/>
              <a:t>memory</a:t>
            </a:r>
            <a:r>
              <a:rPr lang="nb-NO" dirty="0"/>
              <a:t>»),in </a:t>
            </a:r>
            <a:r>
              <a:rPr lang="nb-NO" dirty="0">
                <a:solidFill>
                  <a:srgbClr val="FF0000"/>
                </a:solidFill>
              </a:rPr>
              <a:t>registers</a:t>
            </a:r>
            <a:r>
              <a:rPr lang="nb-NO" dirty="0"/>
              <a:t> («</a:t>
            </a:r>
            <a:r>
              <a:rPr lang="nb-NO" dirty="0" err="1"/>
              <a:t>memory</a:t>
            </a:r>
            <a:r>
              <a:rPr lang="nb-NO" dirty="0"/>
              <a:t>»)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or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equipment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These</a:t>
            </a:r>
            <a:r>
              <a:rPr lang="nb-NO" dirty="0"/>
              <a:t> have </a:t>
            </a:r>
            <a:r>
              <a:rPr lang="nb-NO" dirty="0" err="1">
                <a:solidFill>
                  <a:srgbClr val="FF0000"/>
                </a:solidFill>
              </a:rPr>
              <a:t>addresses</a:t>
            </a:r>
            <a:r>
              <a:rPr lang="nb-NO" dirty="0"/>
              <a:t>/</a:t>
            </a:r>
            <a:r>
              <a:rPr lang="nb-NO" dirty="0" err="1"/>
              <a:t>names</a:t>
            </a:r>
            <a:endParaRPr lang="nb-NO" dirty="0"/>
          </a:p>
          <a:p>
            <a:r>
              <a:rPr lang="nb-NO" dirty="0" err="1"/>
              <a:t>Both</a:t>
            </a:r>
            <a:r>
              <a:rPr lang="nb-NO" dirty="0"/>
              <a:t> in </a:t>
            </a:r>
            <a:r>
              <a:rPr lang="nb-NO" dirty="0" err="1"/>
              <a:t>memory</a:t>
            </a:r>
            <a:r>
              <a:rPr lang="nb-NO" dirty="0"/>
              <a:t> and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smallest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addressable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device</a:t>
            </a:r>
            <a:r>
              <a:rPr lang="nb-NO" dirty="0">
                <a:solidFill>
                  <a:srgbClr val="FF0000"/>
                </a:solidFill>
              </a:rPr>
              <a:t>  </a:t>
            </a:r>
            <a:r>
              <a:rPr lang="nb-NO" dirty="0"/>
              <a:t>a </a:t>
            </a:r>
            <a:r>
              <a:rPr lang="nb-NO" dirty="0">
                <a:solidFill>
                  <a:srgbClr val="FF0000"/>
                </a:solidFill>
              </a:rPr>
              <a:t>Byte</a:t>
            </a:r>
          </a:p>
          <a:p>
            <a:pPr lvl="1"/>
            <a:r>
              <a:rPr lang="nb-NO" dirty="0"/>
              <a:t>It is not </a:t>
            </a:r>
            <a:r>
              <a:rPr lang="nb-NO" dirty="0" err="1"/>
              <a:t>possible</a:t>
            </a:r>
            <a:r>
              <a:rPr lang="nb-NO" dirty="0"/>
              <a:t> to save a bit, </a:t>
            </a:r>
            <a:r>
              <a:rPr lang="nb-NO" dirty="0" err="1"/>
              <a:t>the</a:t>
            </a:r>
            <a:r>
              <a:rPr lang="nb-NO" dirty="0"/>
              <a:t> minimum is 8!</a:t>
            </a:r>
          </a:p>
          <a:p>
            <a:r>
              <a:rPr lang="nb-NO" dirty="0"/>
              <a:t>Microsoft and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operates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devices</a:t>
            </a:r>
            <a:r>
              <a:rPr lang="nb-NO" dirty="0"/>
              <a:t>:</a:t>
            </a:r>
          </a:p>
          <a:p>
            <a:pPr marL="0" indent="0">
              <a:buNone/>
            </a:pP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Byte</a:t>
            </a:r>
            <a:r>
              <a:rPr lang="nb-NO" dirty="0"/>
              <a:t>: 8 bit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Word</a:t>
            </a:r>
            <a:r>
              <a:rPr lang="nb-NO" dirty="0"/>
              <a:t>: 16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Dword</a:t>
            </a:r>
            <a:r>
              <a:rPr lang="nb-NO" dirty="0"/>
              <a:t>: 32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Qword</a:t>
            </a:r>
            <a:r>
              <a:rPr lang="nb-NO" dirty="0"/>
              <a:t>: 64 bit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76120" y="476672"/>
            <a:ext cx="648072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256240" y="332656"/>
            <a:ext cx="504056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096000" y="4437112"/>
            <a:ext cx="1656184" cy="115212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9081" y="3460487"/>
            <a:ext cx="3391779" cy="3082676"/>
            <a:chOff x="5673080" y="3356993"/>
            <a:chExt cx="3391779" cy="3082676"/>
          </a:xfrm>
        </p:grpSpPr>
        <p:pic>
          <p:nvPicPr>
            <p:cNvPr id="137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080" y="3356993"/>
              <a:ext cx="3391779" cy="3082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ounded Rectangle 10"/>
            <p:cNvSpPr/>
            <p:nvPr/>
          </p:nvSpPr>
          <p:spPr bwMode="auto">
            <a:xfrm>
              <a:off x="5781092" y="5589240"/>
              <a:ext cx="576064" cy="79208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lang="nb-NO" sz="2800"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9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C4BF-53F2-3FA9-4357-96A4A9C1F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until this point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685FB-4780-8451-F6DF-B28334075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9089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859A-6E93-C8E8-6860-25FE1835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Decimal numeral system or base-10 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43ED-DB6A-B973-4666-86C1F037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</a:t>
            </a:r>
            <a:r>
              <a:rPr lang="en-NO" dirty="0"/>
              <a:t>ach column indicates the number of boxes with the capacity of base</a:t>
            </a:r>
            <a:r>
              <a:rPr lang="en-NO" baseline="30000" dirty="0"/>
              <a:t>column</a:t>
            </a:r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298CE-DEF2-40A0-41B1-772C259E3D78}"/>
              </a:ext>
            </a:extLst>
          </p:cNvPr>
          <p:cNvSpPr txBox="1"/>
          <p:nvPr/>
        </p:nvSpPr>
        <p:spPr>
          <a:xfrm>
            <a:off x="7038881" y="2688277"/>
            <a:ext cx="4769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decimal numeral system or base-10 positional numeral system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system for expressing numerals such that the position of the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3"/>
              </a:rPr>
              <a:t>digit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indicates the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4"/>
              </a:rPr>
              <a:t>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of 10 that the digit is multiplied by to determine its value.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the integer 10 has a 1 in the tens </a:t>
            </a:r>
            <a:r>
              <a:rPr lang="en-US" b="0" i="0" u="sng" dirty="0">
                <a:solidFill>
                  <a:srgbClr val="2E8568"/>
                </a:solidFill>
                <a:effectLst/>
                <a:latin typeface="arial" panose="020B0604020202020204" pitchFamily="34" charset="0"/>
                <a:hlinkClick r:id="rId5"/>
              </a:rPr>
              <a:t>place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a 0 in the ones place.</a:t>
            </a:r>
            <a:endParaRPr lang="en-NO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755C5E-5EF4-6455-9B99-52ABD1E78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03" y="2688277"/>
            <a:ext cx="6042276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Decimal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- </a:t>
            </a:r>
            <a:r>
              <a:rPr lang="nb-NO" dirty="0" err="1"/>
              <a:t>position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The "</a:t>
            </a:r>
            <a:r>
              <a:rPr lang="nb-NO" dirty="0" err="1"/>
              <a:t>regular</a:t>
            </a:r>
            <a:r>
              <a:rPr lang="nb-NO" dirty="0"/>
              <a:t>" (</a:t>
            </a:r>
            <a:r>
              <a:rPr lang="nb-NO" dirty="0" err="1">
                <a:solidFill>
                  <a:srgbClr val="FF0000"/>
                </a:solidFill>
              </a:rPr>
              <a:t>decimal</a:t>
            </a:r>
            <a:r>
              <a:rPr lang="nb-NO" dirty="0"/>
              <a:t>) </a:t>
            </a:r>
            <a:r>
              <a:rPr lang="nb-NO" dirty="0" err="1"/>
              <a:t>number</a:t>
            </a:r>
            <a:r>
              <a:rPr lang="nb-NO" dirty="0"/>
              <a:t> system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10 </a:t>
            </a:r>
            <a:r>
              <a:rPr lang="nb-NO" dirty="0" err="1">
                <a:solidFill>
                  <a:srgbClr val="FF0000"/>
                </a:solidFill>
              </a:rPr>
              <a:t>digits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/ symbols (0 - 9),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binary</a:t>
            </a:r>
            <a:r>
              <a:rPr lang="nb-NO" dirty="0"/>
              <a:t> system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2 </a:t>
            </a:r>
            <a:r>
              <a:rPr lang="nb-NO" dirty="0" err="1"/>
              <a:t>digits</a:t>
            </a:r>
            <a:r>
              <a:rPr lang="nb-NO" dirty="0"/>
              <a:t> / symbols (0-1).</a:t>
            </a:r>
          </a:p>
          <a:p>
            <a:r>
              <a:rPr lang="nb-NO" dirty="0"/>
              <a:t>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principles</a:t>
            </a:r>
            <a:r>
              <a:rPr lang="nb-NO" dirty="0"/>
              <a:t> </a:t>
            </a:r>
            <a:r>
              <a:rPr lang="nb-NO" dirty="0" err="1"/>
              <a:t>behind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system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as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decimal</a:t>
            </a:r>
            <a:r>
              <a:rPr lang="nb-NO" dirty="0"/>
              <a:t> system</a:t>
            </a:r>
          </a:p>
          <a:p>
            <a:r>
              <a:rPr lang="nb-NO" dirty="0">
                <a:solidFill>
                  <a:srgbClr val="FF0000"/>
                </a:solidFill>
              </a:rPr>
              <a:t>The </a:t>
            </a:r>
            <a:r>
              <a:rPr lang="nb-NO" dirty="0" err="1">
                <a:solidFill>
                  <a:srgbClr val="FF0000"/>
                </a:solidFill>
              </a:rPr>
              <a:t>position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digit</a:t>
            </a:r>
            <a:r>
              <a:rPr lang="nb-NO" dirty="0"/>
              <a:t> in a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determines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digit</a:t>
            </a:r>
            <a:r>
              <a:rPr lang="nb-NO" dirty="0"/>
              <a:t> </a:t>
            </a:r>
            <a:r>
              <a:rPr lang="nb-NO" dirty="0" err="1"/>
              <a:t>represents</a:t>
            </a:r>
            <a:r>
              <a:rPr lang="nb-NO" dirty="0"/>
              <a:t> ("</a:t>
            </a:r>
            <a:r>
              <a:rPr lang="nb-NO" dirty="0" err="1"/>
              <a:t>weight</a:t>
            </a:r>
            <a:r>
              <a:rPr lang="nb-NO" dirty="0"/>
              <a:t>").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8037" y="37794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5372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55" y="6049455"/>
            <a:ext cx="41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85" y="5589240"/>
            <a:ext cx="41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6049455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52411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5649405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36409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04102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56" y="444107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841127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6058163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58" y="5266771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651" y="5675529"/>
            <a:ext cx="789434" cy="38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6058163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476370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866721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266771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675529"/>
            <a:ext cx="79225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8184233" y="4215652"/>
            <a:ext cx="1224073" cy="20425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1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6924177" y="4215555"/>
            <a:ext cx="723908" cy="20426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2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812216" y="4198760"/>
            <a:ext cx="267560" cy="205942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3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993253" y="4190582"/>
            <a:ext cx="833178" cy="2058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84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2000"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43000"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74000"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uiExpand="1" build="p"/>
      <p:bldP spid="30" grpId="0" animBg="1"/>
      <p:bldP spid="31" grpId="0" animBg="1"/>
      <p:bldP spid="32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Conversion from </a:t>
            </a:r>
            <a:r>
              <a:rPr lang="nb-NO" dirty="0" err="1"/>
              <a:t>binary</a:t>
            </a:r>
            <a:r>
              <a:rPr lang="nb-NO" dirty="0"/>
              <a:t> to </a:t>
            </a:r>
            <a:r>
              <a:rPr lang="nb-NO" dirty="0" err="1"/>
              <a:t>decimal</a:t>
            </a:r>
            <a:endParaRPr lang="en-US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0</a:t>
            </a:r>
            <a:r>
              <a:rPr lang="nb-NO" sz="1800" b="1" dirty="0">
                <a:latin typeface="Comic Sans MS" pitchFamily="66" charset="0"/>
              </a:rPr>
              <a:t>  =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</a:t>
            </a:r>
            <a:r>
              <a:rPr lang="nb-NO" sz="1800" b="1" dirty="0">
                <a:latin typeface="Comic Sans MS" pitchFamily="66" charset="0"/>
              </a:rPr>
              <a:t>  =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2</a:t>
            </a:r>
            <a:r>
              <a:rPr lang="nb-NO" sz="1800" b="1" dirty="0">
                <a:latin typeface="Comic Sans MS" pitchFamily="66" charset="0"/>
              </a:rPr>
              <a:t>  = 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3</a:t>
            </a:r>
            <a:r>
              <a:rPr lang="nb-NO" sz="1800" b="1" dirty="0">
                <a:latin typeface="Comic Sans MS" pitchFamily="66" charset="0"/>
              </a:rPr>
              <a:t>  = 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4</a:t>
            </a:r>
            <a:r>
              <a:rPr lang="nb-NO" sz="1800" b="1" dirty="0">
                <a:latin typeface="Comic Sans MS" pitchFamily="66" charset="0"/>
              </a:rPr>
              <a:t>  = 16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5</a:t>
            </a:r>
            <a:r>
              <a:rPr lang="nb-NO" sz="1800" b="1" dirty="0">
                <a:latin typeface="Comic Sans MS" pitchFamily="66" charset="0"/>
              </a:rPr>
              <a:t>  = 32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6</a:t>
            </a:r>
            <a:r>
              <a:rPr lang="nb-NO" sz="1800" b="1" dirty="0">
                <a:latin typeface="Comic Sans MS" pitchFamily="66" charset="0"/>
              </a:rPr>
              <a:t>  = 64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7</a:t>
            </a:r>
            <a:r>
              <a:rPr lang="nb-NO" sz="1800" b="1" dirty="0">
                <a:latin typeface="Comic Sans MS" pitchFamily="66" charset="0"/>
              </a:rPr>
              <a:t>  = 128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8</a:t>
            </a:r>
            <a:r>
              <a:rPr lang="nb-NO" sz="1800" b="1" dirty="0">
                <a:latin typeface="Comic Sans MS" pitchFamily="66" charset="0"/>
              </a:rPr>
              <a:t>  = 256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9</a:t>
            </a:r>
            <a:r>
              <a:rPr lang="nb-NO" sz="1800" b="1" dirty="0">
                <a:latin typeface="Comic Sans MS" pitchFamily="66" charset="0"/>
              </a:rPr>
              <a:t>  = 512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10</a:t>
            </a:r>
            <a:r>
              <a:rPr lang="nb-NO" sz="1800" b="1" dirty="0">
                <a:latin typeface="Comic Sans MS" pitchFamily="66" charset="0"/>
              </a:rPr>
              <a:t> = 1024</a:t>
            </a:r>
            <a:endParaRPr lang="en-US" sz="1800" b="1" dirty="0">
              <a:latin typeface="Comic Sans MS" pitchFamily="66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76624" y="1681151"/>
            <a:ext cx="45354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4800" b="1">
                <a:latin typeface="Comic Sans MS" pitchFamily="66" charset="0"/>
              </a:rPr>
              <a:t>1101010011</a:t>
            </a:r>
            <a:endParaRPr lang="en-US" sz="4800" b="1">
              <a:latin typeface="Comic Sans MS" pitchFamily="66" charset="0"/>
            </a:endParaRPr>
          </a:p>
        </p:txBody>
      </p:sp>
      <p:sp>
        <p:nvSpPr>
          <p:cNvPr id="116746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70796" y="1501763"/>
            <a:ext cx="576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9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7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92263" y="1528751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8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8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24091" y="1536687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6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49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40204" y="1494507"/>
            <a:ext cx="433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4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0" name="Text Box 1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45208" y="15192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1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1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05570" y="15192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0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2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85788" y="3260725"/>
            <a:ext cx="2089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1101010011 =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6753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59039" y="3260725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1*2</a:t>
            </a:r>
            <a:r>
              <a:rPr lang="nb-NO" sz="2400" baseline="30000" dirty="0">
                <a:latin typeface="Times New Roman" pitchFamily="18" charset="0"/>
              </a:rPr>
              <a:t>9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8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7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6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5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4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3</a:t>
            </a:r>
            <a:r>
              <a:rPr lang="nb-NO" sz="2400" dirty="0">
                <a:latin typeface="Times New Roman" pitchFamily="18" charset="0"/>
              </a:rPr>
              <a:t>+0*2</a:t>
            </a:r>
            <a:r>
              <a:rPr lang="nb-NO" sz="2400" baseline="30000" dirty="0">
                <a:latin typeface="Times New Roman" pitchFamily="18" charset="0"/>
              </a:rPr>
              <a:t>2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1</a:t>
            </a:r>
            <a:r>
              <a:rPr lang="nb-NO" sz="2400" dirty="0">
                <a:latin typeface="Times New Roman" pitchFamily="18" charset="0"/>
              </a:rPr>
              <a:t>+1*2</a:t>
            </a:r>
            <a:r>
              <a:rPr lang="nb-NO" sz="2400" baseline="30000" dirty="0">
                <a:latin typeface="Times New Roman" pitchFamily="18" charset="0"/>
              </a:rPr>
              <a:t>0</a:t>
            </a:r>
            <a:endParaRPr lang="en-US" sz="2400" baseline="30000" dirty="0">
              <a:latin typeface="Times New Roman" pitchFamily="18" charset="0"/>
            </a:endParaRPr>
          </a:p>
        </p:txBody>
      </p:sp>
      <p:sp>
        <p:nvSpPr>
          <p:cNvPr id="116754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008214" y="3910012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= 512 + 256 + 64 + 16 + 2 + 1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6755" name="Text Box 1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08213" y="4557712"/>
            <a:ext cx="424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= 851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403600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512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57" name="Text Box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835400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256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58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41804" y="2454263"/>
            <a:ext cx="576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64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59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62529" y="2454263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16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60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86462" y="245426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 dirty="0">
                <a:latin typeface="Comic Sans MS" pitchFamily="66" charset="0"/>
              </a:rPr>
              <a:t>2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16761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445237" y="245426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00">
                <a:latin typeface="Comic Sans MS" pitchFamily="66" charset="0"/>
              </a:rPr>
              <a:t>1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>
            <p:custDataLst>
              <p:tags r:id="rId21"/>
            </p:custDataLst>
          </p:nvPr>
        </p:nvSpPr>
        <p:spPr>
          <a:xfrm>
            <a:off x="1775520" y="5661248"/>
            <a:ext cx="59939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 err="1">
                <a:solidFill>
                  <a:srgbClr val="FF0000"/>
                </a:solidFill>
              </a:rPr>
              <a:t>Careful</a:t>
            </a:r>
            <a:r>
              <a:rPr lang="nb-NO" dirty="0">
                <a:solidFill>
                  <a:srgbClr val="FF0000"/>
                </a:solidFill>
              </a:rPr>
              <a:t>! Initial zeros in 16 bit </a:t>
            </a:r>
            <a:r>
              <a:rPr lang="nb-NO" dirty="0" err="1">
                <a:solidFill>
                  <a:srgbClr val="FF0000"/>
                </a:solidFill>
              </a:rPr>
              <a:t>precision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are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missing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here</a:t>
            </a:r>
            <a:r>
              <a:rPr lang="nb-NO" dirty="0">
                <a:solidFill>
                  <a:srgbClr val="FF0000"/>
                </a:solidFill>
              </a:rPr>
              <a:t>!!</a:t>
            </a:r>
          </a:p>
          <a:p>
            <a:pPr>
              <a:buNone/>
            </a:pPr>
            <a:r>
              <a:rPr lang="nb-NO" sz="2000" dirty="0"/>
              <a:t>0000 0011 0101 0011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32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116746" grpId="0"/>
      <p:bldP spid="116747" grpId="0"/>
      <p:bldP spid="116748" grpId="0"/>
      <p:bldP spid="116749" grpId="0"/>
      <p:bldP spid="116750" grpId="0"/>
      <p:bldP spid="116751" grpId="0"/>
      <p:bldP spid="116753" grpId="0"/>
      <p:bldP spid="116754" grpId="0"/>
      <p:bldP spid="116755" grpId="0"/>
      <p:bldP spid="116756" grpId="0"/>
      <p:bldP spid="116757" grpId="0"/>
      <p:bldP spid="116758" grpId="0"/>
      <p:bldP spid="116759" grpId="0"/>
      <p:bldP spid="116760" grpId="0"/>
      <p:bldP spid="1167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Binary to Decimal Conversion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188721"/>
            <a:ext cx="51720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1" y="3987166"/>
            <a:ext cx="52101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45656" y="1889761"/>
            <a:ext cx="342651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11010110 =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128 + 64 + 16 + 4 + 2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= 214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10001011 = 128 + 8 + 2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= 139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11111111 = 128 + 64 + 32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16 + 8 + 4 + 2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= 255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00110011 = 32 + 16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 + 1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= 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9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from Decimal to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The typical approach is to continually divide the decimal value by 2, recording the quotient and the remainder until the quotient is 0</a:t>
            </a:r>
          </a:p>
          <a:p>
            <a:r>
              <a:rPr lang="en-US" dirty="0"/>
              <a:t>The binary number is the group of remainder bits written in opposite order</a:t>
            </a:r>
          </a:p>
          <a:p>
            <a:pPr lvl="1"/>
            <a:r>
              <a:rPr lang="en-US" dirty="0"/>
              <a:t>Convert 19 to binary</a:t>
            </a:r>
          </a:p>
          <a:p>
            <a:pPr lvl="2"/>
            <a:r>
              <a:rPr lang="en-US" sz="2600" dirty="0"/>
              <a:t>19 / 2 = 9 remainder 1</a:t>
            </a:r>
          </a:p>
          <a:p>
            <a:pPr lvl="2"/>
            <a:r>
              <a:rPr lang="en-US" sz="2600" dirty="0"/>
              <a:t>9 / 2 = 4 remainder 1</a:t>
            </a:r>
          </a:p>
          <a:p>
            <a:pPr lvl="2"/>
            <a:r>
              <a:rPr lang="en-US" sz="2600" dirty="0"/>
              <a:t>4 / 2 = 2 remainder 0</a:t>
            </a:r>
          </a:p>
          <a:p>
            <a:pPr lvl="2"/>
            <a:r>
              <a:rPr lang="en-US" sz="2600" dirty="0"/>
              <a:t>2 / 2 = 1 remainder 0</a:t>
            </a:r>
          </a:p>
          <a:p>
            <a:pPr lvl="2"/>
            <a:r>
              <a:rPr lang="en-US" sz="2600" dirty="0"/>
              <a:t>1 / 2 = 0 remainder 1</a:t>
            </a:r>
          </a:p>
          <a:p>
            <a:pPr lvl="1"/>
            <a:r>
              <a:rPr lang="en-US" dirty="0"/>
              <a:t>19 = 10011</a:t>
            </a:r>
            <a:r>
              <a:rPr lang="en-US" baseline="-25000" dirty="0"/>
              <a:t>2</a:t>
            </a:r>
          </a:p>
        </p:txBody>
      </p:sp>
      <p:sp>
        <p:nvSpPr>
          <p:cNvPr id="4" name="Up Arrow 3"/>
          <p:cNvSpPr/>
          <p:nvPr/>
        </p:nvSpPr>
        <p:spPr>
          <a:xfrm>
            <a:off x="6395850" y="4229100"/>
            <a:ext cx="457200" cy="16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62800" y="4572000"/>
            <a:ext cx="27382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Record the remainders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and then write them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 opposite order</a:t>
            </a:r>
          </a:p>
        </p:txBody>
      </p:sp>
    </p:spTree>
    <p:extLst>
      <p:ext uri="{BB962C8B-B14F-4D97-AF65-F5344CB8AC3E}">
        <p14:creationId xmlns:p14="http://schemas.microsoft.com/office/powerpoint/2010/main" val="1413584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50B0-EB2C-F1C6-FA32-67BDF5FB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Converting from Decimal to Binary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D053-4F57-ED09-0895-BC396A466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1838632"/>
            <a:ext cx="3720046" cy="4601497"/>
          </a:xfrm>
        </p:spPr>
        <p:txBody>
          <a:bodyPr/>
          <a:lstStyle/>
          <a:p>
            <a:r>
              <a:rPr lang="en-US" dirty="0"/>
              <a:t>Converting 21 from Decimal to Binary:</a:t>
            </a: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06E20-8E8F-AA23-F33E-F20C5FD153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2F1D-5466-E1CF-E239-72A2E570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61" y="10287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6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Conversion from </a:t>
            </a:r>
            <a:r>
              <a:rPr lang="nb-NO" dirty="0" err="1"/>
              <a:t>decimal</a:t>
            </a:r>
            <a:r>
              <a:rPr lang="nb-NO" dirty="0"/>
              <a:t> to </a:t>
            </a:r>
            <a:r>
              <a:rPr lang="nb-NO" dirty="0" err="1"/>
              <a:t>binary</a:t>
            </a:r>
            <a:r>
              <a:rPr lang="nb-NO" dirty="0"/>
              <a:t> – </a:t>
            </a:r>
            <a:r>
              <a:rPr lang="nb-NO" dirty="0" err="1"/>
              <a:t>Example</a:t>
            </a:r>
            <a:r>
              <a:rPr lang="nb-NO" dirty="0"/>
              <a:t> (</a:t>
            </a:r>
            <a:r>
              <a:rPr lang="en-US" dirty="0"/>
              <a:t>Another Technique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0</a:t>
            </a:r>
            <a:r>
              <a:rPr lang="nb-NO" sz="1600" b="1" dirty="0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1</a:t>
            </a:r>
            <a:r>
              <a:rPr lang="nb-NO" sz="1600" b="1" dirty="0">
                <a:latin typeface="Comic Sans MS" pitchFamily="66" charset="0"/>
              </a:rPr>
              <a:t>  = 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2</a:t>
            </a:r>
            <a:r>
              <a:rPr lang="nb-NO" sz="1600" b="1" dirty="0">
                <a:latin typeface="Comic Sans MS" pitchFamily="66" charset="0"/>
              </a:rPr>
              <a:t>  = 4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3</a:t>
            </a:r>
            <a:r>
              <a:rPr lang="nb-NO" sz="1600" b="1" dirty="0">
                <a:latin typeface="Comic Sans MS" pitchFamily="66" charset="0"/>
              </a:rPr>
              <a:t>  = 8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4</a:t>
            </a:r>
            <a:r>
              <a:rPr lang="nb-NO" sz="1600" b="1" dirty="0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5</a:t>
            </a:r>
            <a:r>
              <a:rPr lang="nb-NO" sz="1600" b="1" dirty="0">
                <a:latin typeface="Comic Sans MS" pitchFamily="66" charset="0"/>
              </a:rPr>
              <a:t>  = 32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6</a:t>
            </a:r>
            <a:r>
              <a:rPr lang="nb-NO" sz="1600" b="1" dirty="0">
                <a:latin typeface="Comic Sans MS" pitchFamily="66" charset="0"/>
              </a:rPr>
              <a:t>  = 64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7</a:t>
            </a:r>
            <a:r>
              <a:rPr lang="nb-NO" sz="1600" b="1" dirty="0">
                <a:latin typeface="Comic Sans MS" pitchFamily="66" charset="0"/>
              </a:rPr>
              <a:t>  = 128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8</a:t>
            </a:r>
            <a:r>
              <a:rPr lang="nb-NO" sz="1600" b="1" dirty="0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9</a:t>
            </a:r>
            <a:r>
              <a:rPr lang="nb-NO" sz="1600" b="1" dirty="0">
                <a:latin typeface="Comic Sans MS" pitchFamily="66" charset="0"/>
              </a:rPr>
              <a:t>  = 512</a:t>
            </a:r>
          </a:p>
          <a:p>
            <a:pPr>
              <a:buFontTx/>
              <a:buNone/>
            </a:pPr>
            <a:r>
              <a:rPr lang="nb-NO" sz="1600" b="1" dirty="0">
                <a:latin typeface="Comic Sans MS" pitchFamily="66" charset="0"/>
              </a:rPr>
              <a:t>2</a:t>
            </a:r>
            <a:r>
              <a:rPr lang="nb-NO" sz="1600" b="1" baseline="30000" dirty="0">
                <a:latin typeface="Comic Sans MS" pitchFamily="66" charset="0"/>
              </a:rPr>
              <a:t>10</a:t>
            </a:r>
            <a:r>
              <a:rPr lang="nb-NO" sz="1600" b="1" dirty="0">
                <a:latin typeface="Comic Sans MS" pitchFamily="66" charset="0"/>
              </a:rPr>
              <a:t> = 1024</a:t>
            </a:r>
            <a:endParaRPr lang="en-US" sz="1600" b="1" dirty="0">
              <a:latin typeface="Comic Sans MS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 dirty="0" err="1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38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15717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19288" y="16287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1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1814" y="1628775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512 + 339 =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571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87938" y="1628775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+ 339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0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19289" y="2060575"/>
            <a:ext cx="973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339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1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71813" y="2060575"/>
            <a:ext cx="172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256 + 83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84764" y="2060575"/>
            <a:ext cx="2160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+ 83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3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63751" y="2492375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83 =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4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71814" y="249237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64 + 19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087939" y="24923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+ 19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63750" y="29241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19 =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7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071814" y="2924175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16 + 3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8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72064" y="2924175"/>
            <a:ext cx="1366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4</a:t>
            </a:r>
            <a:r>
              <a:rPr lang="nb-NO" sz="2400">
                <a:latin typeface="Times New Roman" pitchFamily="18" charset="0"/>
              </a:rPr>
              <a:t> + 3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29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225675" y="3357563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3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0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071813" y="3357563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 + 1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1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70476" y="3357563"/>
            <a:ext cx="1655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2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225675" y="3789363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1 =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3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087939" y="3789363"/>
            <a:ext cx="936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 baseline="30000">
              <a:latin typeface="Times New Roman" pitchFamily="18" charset="0"/>
            </a:endParaRPr>
          </a:p>
        </p:txBody>
      </p:sp>
      <p:sp>
        <p:nvSpPr>
          <p:cNvPr id="115734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919289" y="4365625"/>
            <a:ext cx="4681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 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4 </a:t>
            </a:r>
            <a:r>
              <a:rPr lang="nb-NO" sz="2400">
                <a:latin typeface="Times New Roman" pitchFamily="18" charset="0"/>
              </a:rPr>
              <a:t>+ 2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 baseline="30000">
              <a:latin typeface="Times New Roman" pitchFamily="18" charset="0"/>
            </a:endParaRPr>
          </a:p>
        </p:txBody>
      </p:sp>
      <p:sp>
        <p:nvSpPr>
          <p:cNvPr id="115735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919288" y="4868863"/>
            <a:ext cx="9129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851 = 1*2</a:t>
            </a:r>
            <a:r>
              <a:rPr lang="nb-NO" sz="2400" baseline="30000">
                <a:latin typeface="Times New Roman" pitchFamily="18" charset="0"/>
              </a:rPr>
              <a:t>9</a:t>
            </a:r>
            <a:r>
              <a:rPr lang="nb-NO" sz="2400">
                <a:latin typeface="Times New Roman" pitchFamily="18" charset="0"/>
              </a:rPr>
              <a:t> + 1*2</a:t>
            </a:r>
            <a:r>
              <a:rPr lang="nb-NO" sz="2400" baseline="30000">
                <a:latin typeface="Times New Roman" pitchFamily="18" charset="0"/>
              </a:rPr>
              <a:t>8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7</a:t>
            </a:r>
            <a:r>
              <a:rPr lang="nb-NO" sz="2400">
                <a:latin typeface="Times New Roman" pitchFamily="18" charset="0"/>
              </a:rPr>
              <a:t>+ 1*2</a:t>
            </a:r>
            <a:r>
              <a:rPr lang="nb-NO" sz="2400" baseline="30000">
                <a:latin typeface="Times New Roman" pitchFamily="18" charset="0"/>
              </a:rPr>
              <a:t>6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5</a:t>
            </a:r>
            <a:r>
              <a:rPr lang="nb-NO" sz="2400">
                <a:latin typeface="Times New Roman" pitchFamily="18" charset="0"/>
              </a:rPr>
              <a:t>+1*2</a:t>
            </a:r>
            <a:r>
              <a:rPr lang="nb-NO" sz="2400" baseline="30000">
                <a:latin typeface="Times New Roman" pitchFamily="18" charset="0"/>
              </a:rPr>
              <a:t>4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3</a:t>
            </a:r>
            <a:r>
              <a:rPr lang="nb-NO" sz="2400">
                <a:latin typeface="Times New Roman" pitchFamily="18" charset="0"/>
              </a:rPr>
              <a:t> +0*2</a:t>
            </a:r>
            <a:r>
              <a:rPr lang="nb-NO" sz="2400" baseline="30000">
                <a:latin typeface="Times New Roman" pitchFamily="18" charset="0"/>
              </a:rPr>
              <a:t>2</a:t>
            </a:r>
            <a:r>
              <a:rPr lang="nb-NO" sz="2400">
                <a:latin typeface="Times New Roman" pitchFamily="18" charset="0"/>
              </a:rPr>
              <a:t>+1*2</a:t>
            </a:r>
            <a:r>
              <a:rPr lang="nb-NO" sz="2400" baseline="30000">
                <a:latin typeface="Times New Roman" pitchFamily="18" charset="0"/>
              </a:rPr>
              <a:t>1</a:t>
            </a:r>
            <a:r>
              <a:rPr lang="nb-NO" sz="2400">
                <a:latin typeface="Times New Roman" pitchFamily="18" charset="0"/>
              </a:rPr>
              <a:t> + 1*2</a:t>
            </a:r>
            <a:r>
              <a:rPr lang="nb-NO" sz="2400" baseline="30000">
                <a:latin typeface="Times New Roman" pitchFamily="18" charset="0"/>
              </a:rPr>
              <a:t>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5736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703512" y="5445126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b="1" dirty="0">
                <a:solidFill>
                  <a:srgbClr val="FF5050"/>
                </a:solidFill>
                <a:latin typeface="Comic Sans MS" pitchFamily="66" charset="0"/>
              </a:rPr>
              <a:t>851</a:t>
            </a:r>
            <a:r>
              <a:rPr lang="nb-NO" sz="3200" b="1" baseline="-25000" dirty="0">
                <a:solidFill>
                  <a:srgbClr val="FF5050"/>
                </a:solidFill>
                <a:latin typeface="Comic Sans MS" pitchFamily="66" charset="0"/>
              </a:rPr>
              <a:t>10</a:t>
            </a:r>
            <a:r>
              <a:rPr lang="nb-NO" sz="3200" b="1" dirty="0">
                <a:solidFill>
                  <a:srgbClr val="FF5050"/>
                </a:solidFill>
                <a:latin typeface="Comic Sans MS" pitchFamily="66" charset="0"/>
              </a:rPr>
              <a:t> = 0000 0011 0101 0011</a:t>
            </a:r>
            <a:r>
              <a:rPr lang="nb-NO" sz="3200" b="1" baseline="-25000" dirty="0">
                <a:solidFill>
                  <a:srgbClr val="FF5050"/>
                </a:solidFill>
                <a:latin typeface="Comic Sans MS" pitchFamily="66" charset="0"/>
              </a:rPr>
              <a:t>2</a:t>
            </a:r>
            <a:endParaRPr lang="en-US" sz="3200" b="1" baseline="-25000" dirty="0">
              <a:solidFill>
                <a:srgbClr val="FF5050"/>
              </a:solidFill>
              <a:latin typeface="Comic Sans MS" pitchFamily="66" charset="0"/>
            </a:endParaRPr>
          </a:p>
        </p:txBody>
      </p:sp>
      <p:sp>
        <p:nvSpPr>
          <p:cNvPr id="115738" name="Line 2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3000375" y="1989139"/>
            <a:ext cx="2159000" cy="23764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5739" name="Line 27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6240464" y="5229225"/>
            <a:ext cx="142875" cy="2873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49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  <p:bldP spid="115718" grpId="0"/>
      <p:bldP spid="115719" grpId="0"/>
      <p:bldP spid="115720" grpId="0"/>
      <p:bldP spid="115721" grpId="0"/>
      <p:bldP spid="115722" grpId="0"/>
      <p:bldP spid="115723" grpId="0"/>
      <p:bldP spid="115724" grpId="0"/>
      <p:bldP spid="115725" grpId="0"/>
      <p:bldP spid="115726" grpId="0"/>
      <p:bldP spid="115727" grpId="0"/>
      <p:bldP spid="115728" grpId="0"/>
      <p:bldP spid="115729" grpId="0"/>
      <p:bldP spid="115730" grpId="0"/>
      <p:bldP spid="115731" grpId="0"/>
      <p:bldP spid="115732" grpId="0"/>
      <p:bldP spid="115733" grpId="0"/>
      <p:bldP spid="115734" grpId="0"/>
      <p:bldP spid="115735" grpId="0"/>
      <p:bldP spid="115736" grpId="0"/>
      <p:bldP spid="115736" grpId="1"/>
      <p:bldP spid="115738" grpId="0" animBg="1"/>
      <p:bldP spid="1157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50B0-EB2C-F1C6-FA32-67BDF5FB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Converting from Decimal to Binary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D053-4F57-ED09-0895-BC396A466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21 from Decimal to Binary (you can use this approach as well. It is your choice):</a:t>
            </a: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06E20-8E8F-AA23-F33E-F20C5FD153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53512-173E-04A5-B703-BA5203F43B19}"/>
              </a:ext>
            </a:extLst>
          </p:cNvPr>
          <p:cNvSpPr txBox="1"/>
          <p:nvPr/>
        </p:nvSpPr>
        <p:spPr>
          <a:xfrm>
            <a:off x="980661" y="2902949"/>
            <a:ext cx="21251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0</a:t>
            </a:r>
            <a:r>
              <a:rPr lang="nb-NO" sz="1800" b="1" dirty="0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</a:t>
            </a:r>
            <a:r>
              <a:rPr lang="nb-NO" sz="1800" b="1" dirty="0">
                <a:latin typeface="Comic Sans MS" pitchFamily="66" charset="0"/>
              </a:rPr>
              <a:t>  = 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2</a:t>
            </a:r>
            <a:r>
              <a:rPr lang="nb-NO" sz="1800" b="1" dirty="0">
                <a:latin typeface="Comic Sans MS" pitchFamily="66" charset="0"/>
              </a:rPr>
              <a:t>  = 4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3</a:t>
            </a:r>
            <a:r>
              <a:rPr lang="nb-NO" sz="1800" b="1" dirty="0">
                <a:latin typeface="Comic Sans MS" pitchFamily="66" charset="0"/>
              </a:rPr>
              <a:t>  = 8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4</a:t>
            </a:r>
            <a:r>
              <a:rPr lang="nb-NO" sz="1800" b="1" dirty="0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5</a:t>
            </a:r>
            <a:r>
              <a:rPr lang="nb-NO" sz="1800" b="1" dirty="0">
                <a:latin typeface="Comic Sans MS" pitchFamily="66" charset="0"/>
              </a:rPr>
              <a:t>  = 32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6</a:t>
            </a:r>
            <a:r>
              <a:rPr lang="nb-NO" sz="1800" b="1" dirty="0">
                <a:latin typeface="Comic Sans MS" pitchFamily="66" charset="0"/>
              </a:rPr>
              <a:t>  = 64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7</a:t>
            </a:r>
            <a:r>
              <a:rPr lang="nb-NO" sz="1800" b="1" dirty="0">
                <a:latin typeface="Comic Sans MS" pitchFamily="66" charset="0"/>
              </a:rPr>
              <a:t>  = 128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8</a:t>
            </a:r>
            <a:r>
              <a:rPr lang="nb-NO" sz="1800" b="1" dirty="0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9</a:t>
            </a:r>
            <a:r>
              <a:rPr lang="nb-NO" sz="1800" b="1" dirty="0">
                <a:latin typeface="Comic Sans MS" pitchFamily="66" charset="0"/>
              </a:rPr>
              <a:t>  = 512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10</a:t>
            </a:r>
            <a:r>
              <a:rPr lang="nb-NO" sz="1800" b="1" dirty="0">
                <a:latin typeface="Comic Sans MS" pitchFamily="66" charset="0"/>
              </a:rPr>
              <a:t> = 1024</a:t>
            </a:r>
            <a:endParaRPr lang="en-US" sz="1800" b="1" dirty="0">
              <a:latin typeface="Comic Sans MS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7A6A-9E86-EBA0-7AB1-DFAD08620B90}"/>
              </a:ext>
            </a:extLst>
          </p:cNvPr>
          <p:cNvSpPr txBox="1"/>
          <p:nvPr/>
        </p:nvSpPr>
        <p:spPr>
          <a:xfrm>
            <a:off x="3576566" y="3292253"/>
            <a:ext cx="289534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21=16+4+1</a:t>
            </a:r>
          </a:p>
          <a:p>
            <a:r>
              <a:rPr lang="en-NO" sz="3200" dirty="0"/>
              <a:t>21=</a:t>
            </a:r>
            <a:r>
              <a:rPr lang="nb-NO" sz="3200" b="1" dirty="0">
                <a:latin typeface="Comic Sans MS" pitchFamily="66" charset="0"/>
              </a:rPr>
              <a:t> 2</a:t>
            </a:r>
            <a:r>
              <a:rPr lang="nb-NO" sz="3200" b="1" baseline="30000" dirty="0">
                <a:latin typeface="Comic Sans MS" pitchFamily="66" charset="0"/>
              </a:rPr>
              <a:t>6</a:t>
            </a:r>
            <a:r>
              <a:rPr lang="nb-NO" sz="3200" b="1" dirty="0">
                <a:latin typeface="Comic Sans MS" pitchFamily="66" charset="0"/>
              </a:rPr>
              <a:t>+ 2</a:t>
            </a:r>
            <a:r>
              <a:rPr lang="nb-NO" sz="3200" b="1" baseline="30000" dirty="0">
                <a:latin typeface="Comic Sans MS" pitchFamily="66" charset="0"/>
              </a:rPr>
              <a:t>2</a:t>
            </a:r>
            <a:r>
              <a:rPr lang="nb-NO" sz="3200" dirty="0">
                <a:latin typeface="Comic Sans MS" pitchFamily="66" charset="0"/>
              </a:rPr>
              <a:t>+</a:t>
            </a:r>
            <a:r>
              <a:rPr lang="nb-NO" sz="3200" b="1" dirty="0">
                <a:latin typeface="Comic Sans MS" pitchFamily="66" charset="0"/>
              </a:rPr>
              <a:t> 2</a:t>
            </a:r>
            <a:r>
              <a:rPr lang="nb-NO" sz="3200" b="1" baseline="30000" dirty="0">
                <a:latin typeface="Comic Sans MS" pitchFamily="66" charset="0"/>
              </a:rPr>
              <a:t>0</a:t>
            </a:r>
            <a:endParaRPr lang="nb-NO" sz="3200" baseline="-25000" dirty="0">
              <a:latin typeface="Comic Sans MS" pitchFamily="66" charset="0"/>
            </a:endParaRPr>
          </a:p>
          <a:p>
            <a:endParaRPr lang="en-NO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9F5E49-1169-F02B-224E-1AECA2F3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44014"/>
              </p:ext>
            </p:extLst>
          </p:nvPr>
        </p:nvGraphicFramePr>
        <p:xfrm>
          <a:off x="7450159" y="3292253"/>
          <a:ext cx="3237189" cy="2836093"/>
        </p:xfrm>
        <a:graphic>
          <a:graphicData uri="http://schemas.openxmlformats.org/drawingml/2006/table">
            <a:tbl>
              <a:tblPr/>
              <a:tblGrid>
                <a:gridCol w="640400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511932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713379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713379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913391">
                <a:tc>
                  <a:txBody>
                    <a:bodyPr/>
                    <a:lstStyle/>
                    <a:p>
                      <a:pPr marL="0" marR="0" lvl="0" indent="0" algn="l" defTabSz="91439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  <a:r>
                        <a:rPr lang="en-US" sz="2800" baseline="300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28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28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28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28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9613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9613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78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Last </a:t>
            </a:r>
            <a:r>
              <a:rPr lang="nb-NO" dirty="0" err="1"/>
              <a:t>week</a:t>
            </a:r>
            <a:endParaRPr lang="nb-NO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Introduction</a:t>
            </a:r>
            <a:endParaRPr lang="nb-NO" dirty="0"/>
          </a:p>
          <a:p>
            <a:r>
              <a:rPr lang="nb-NO" dirty="0"/>
              <a:t>Computer and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components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a man-</a:t>
            </a:r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receives</a:t>
            </a:r>
            <a:r>
              <a:rPr lang="nb-NO" dirty="0"/>
              <a:t> data in a form, </a:t>
            </a:r>
            <a:r>
              <a:rPr lang="nb-NO" dirty="0" err="1"/>
              <a:t>processes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and </a:t>
            </a:r>
            <a:r>
              <a:rPr lang="nb-NO" dirty="0" err="1"/>
              <a:t>produces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(and more </a:t>
            </a:r>
            <a:r>
              <a:rPr lang="nb-NO" dirty="0" err="1"/>
              <a:t>useful</a:t>
            </a:r>
            <a:r>
              <a:rPr lang="nb-NO" dirty="0"/>
              <a:t>)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built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original data</a:t>
            </a:r>
          </a:p>
          <a:p>
            <a:pPr lvl="1"/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? </a:t>
            </a:r>
          </a:p>
          <a:p>
            <a:pPr lvl="1"/>
            <a:r>
              <a:rPr lang="nb-NO" dirty="0" err="1"/>
              <a:t>What</a:t>
            </a:r>
            <a:r>
              <a:rPr lang="nb-NO" dirty="0"/>
              <a:t> is in </a:t>
            </a:r>
            <a:r>
              <a:rPr lang="nb-NO" dirty="0" err="1"/>
              <a:t>there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Computer </a:t>
            </a:r>
            <a:r>
              <a:rPr lang="nb-NO" dirty="0" err="1"/>
              <a:t>assembly</a:t>
            </a:r>
            <a:endParaRPr lang="nb-NO" dirty="0"/>
          </a:p>
          <a:p>
            <a:pPr lvl="1"/>
            <a:r>
              <a:rPr lang="nb-NO" dirty="0"/>
              <a:t>Laptop ...</a:t>
            </a:r>
          </a:p>
          <a:p>
            <a:pPr lvl="1"/>
            <a:endParaRPr lang="nb-NO" dirty="0"/>
          </a:p>
          <a:p>
            <a:pPr marL="457197" lvl="1" indent="0">
              <a:buNone/>
            </a:pPr>
            <a:endParaRPr lang="nb-NO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F259-61A9-C669-E444-66B8D596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Bits (cont.)</a:t>
            </a:r>
            <a:br>
              <a:rPr lang="en-US" dirty="0"/>
            </a:br>
            <a:r>
              <a:rPr lang="en-US" dirty="0"/>
              <a:t>How many bits do we need to represent a number?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689E-D5AD-C066-9528-339660F74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19" y="2640951"/>
            <a:ext cx="11443962" cy="901147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L</a:t>
            </a:r>
            <a:r>
              <a:rPr lang="en-NO" dirty="0"/>
              <a:t>ets assume we take base k and raise it to power of the column index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NO" dirty="0"/>
              <a:t>e.g. K</a:t>
            </a:r>
            <a:r>
              <a:rPr lang="en-NO" baseline="30000" dirty="0"/>
              <a:t>i</a:t>
            </a:r>
          </a:p>
          <a:p>
            <a:r>
              <a:rPr lang="en-US" dirty="0"/>
              <a:t>L</a:t>
            </a:r>
            <a:r>
              <a:rPr lang="en-NO" dirty="0"/>
              <a:t>ike 2 to the 3rd power = 2</a:t>
            </a:r>
            <a:r>
              <a:rPr lang="en-NO" baseline="300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D164E-00F6-4B23-29D0-DC1E997CA747}"/>
              </a:ext>
            </a:extLst>
          </p:cNvPr>
          <p:cNvSpPr txBox="1"/>
          <p:nvPr/>
        </p:nvSpPr>
        <p:spPr>
          <a:xfrm>
            <a:off x="3339548" y="1675271"/>
            <a:ext cx="127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N=1101?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B096-7E3C-02E0-A580-9A4D11FD888B}"/>
              </a:ext>
            </a:extLst>
          </p:cNvPr>
          <p:cNvSpPr txBox="1"/>
          <p:nvPr/>
        </p:nvSpPr>
        <p:spPr>
          <a:xfrm>
            <a:off x="5300870" y="167527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bits we need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5F3E4-FA57-14F8-711A-F23E3B570B72}"/>
              </a:ext>
            </a:extLst>
          </p:cNvPr>
          <p:cNvSpPr txBox="1"/>
          <p:nvPr/>
        </p:nvSpPr>
        <p:spPr>
          <a:xfrm>
            <a:off x="2237727" y="4028567"/>
            <a:ext cx="75146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calculate the number of digits we need to represent n:</a:t>
            </a:r>
          </a:p>
          <a:p>
            <a:endParaRPr lang="en-US" dirty="0"/>
          </a:p>
          <a:p>
            <a:r>
              <a:rPr lang="en-US" dirty="0"/>
              <a:t>W</a:t>
            </a:r>
            <a:r>
              <a:rPr lang="en-NO" dirty="0"/>
              <a:t>e have an exponential equation when </a:t>
            </a:r>
            <a:r>
              <a:rPr lang="en-US" dirty="0"/>
              <a:t>N equals K</a:t>
            </a:r>
            <a:r>
              <a:rPr lang="en-NO" dirty="0"/>
              <a:t> raised to power </a:t>
            </a:r>
            <a:r>
              <a:rPr lang="en-US" dirty="0" err="1"/>
              <a:t>i</a:t>
            </a:r>
            <a:endParaRPr lang="en-US" dirty="0"/>
          </a:p>
          <a:p>
            <a:r>
              <a:rPr lang="en-NO" dirty="0"/>
              <a:t>			K</a:t>
            </a:r>
            <a:r>
              <a:rPr lang="en-NO" baseline="30000" dirty="0"/>
              <a:t>i</a:t>
            </a:r>
            <a:r>
              <a:rPr lang="en-NO" dirty="0"/>
              <a:t>=n </a:t>
            </a:r>
          </a:p>
          <a:p>
            <a:endParaRPr lang="en-NO" dirty="0"/>
          </a:p>
          <a:p>
            <a:r>
              <a:rPr lang="en-NO" dirty="0"/>
              <a:t>the exponent </a:t>
            </a:r>
            <a:r>
              <a:rPr lang="en-US" dirty="0"/>
              <a:t>I</a:t>
            </a:r>
            <a:r>
              <a:rPr lang="en-NO" dirty="0"/>
              <a:t> is the logarithm of n:  log</a:t>
            </a:r>
            <a:r>
              <a:rPr lang="en-NO" baseline="30000" dirty="0"/>
              <a:t>n</a:t>
            </a:r>
            <a:r>
              <a:rPr lang="en-NO" baseline="-25000" dirty="0"/>
              <a:t>k</a:t>
            </a:r>
            <a:r>
              <a:rPr lang="en-NO" dirty="0"/>
              <a:t>=</a:t>
            </a:r>
            <a:r>
              <a:rPr lang="en-US" dirty="0" err="1"/>
              <a:t>i</a:t>
            </a:r>
            <a:r>
              <a:rPr lang="en-NO" dirty="0"/>
              <a:t>  (log base k of the number n equls i the power)</a:t>
            </a:r>
          </a:p>
          <a:p>
            <a:r>
              <a:rPr lang="en-NO" dirty="0"/>
              <a:t>			i= log</a:t>
            </a:r>
            <a:r>
              <a:rPr lang="en-NO" baseline="30000" dirty="0"/>
              <a:t>n</a:t>
            </a:r>
            <a:r>
              <a:rPr lang="en-NO" baseline="-25000" dirty="0"/>
              <a:t>x</a:t>
            </a:r>
            <a:r>
              <a:rPr lang="en-NO" dirty="0"/>
              <a:t>/ log</a:t>
            </a:r>
            <a:r>
              <a:rPr lang="en-NO" baseline="30000" dirty="0"/>
              <a:t>k</a:t>
            </a:r>
            <a:r>
              <a:rPr lang="en-NO" baseline="-25000" dirty="0"/>
              <a:t>x.  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98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E72F-193F-38AD-3F77-57219DF1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NO" dirty="0"/>
              <a:t>xample - </a:t>
            </a:r>
            <a:r>
              <a:rPr lang="en-US" dirty="0"/>
              <a:t>Number of Bits 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29E0-028B-F043-8881-02CF305A2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bits(digits) we need to represent 555 in binary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have this exponential equation:</a:t>
            </a:r>
          </a:p>
          <a:p>
            <a:r>
              <a:rPr lang="en-US" dirty="0"/>
              <a:t>Assume that K raised to power </a:t>
            </a:r>
            <a:r>
              <a:rPr lang="en-US" dirty="0" err="1"/>
              <a:t>i</a:t>
            </a:r>
            <a:r>
              <a:rPr lang="en-US" dirty="0"/>
              <a:t> equals n:</a:t>
            </a:r>
          </a:p>
          <a:p>
            <a:pPr marL="0" indent="0" algn="ctr">
              <a:buNone/>
            </a:pPr>
            <a:r>
              <a:rPr lang="en-US" dirty="0"/>
              <a:t> K</a:t>
            </a:r>
            <a:r>
              <a:rPr lang="en-US" baseline="30000" dirty="0"/>
              <a:t>i</a:t>
            </a:r>
            <a:r>
              <a:rPr lang="en-US" dirty="0"/>
              <a:t>=n (2</a:t>
            </a:r>
            <a:r>
              <a:rPr lang="en-US" baseline="30000" dirty="0"/>
              <a:t>i</a:t>
            </a:r>
            <a:r>
              <a:rPr lang="en-US" dirty="0"/>
              <a:t>=555)  </a:t>
            </a:r>
          </a:p>
          <a:p>
            <a:pPr marL="0" indent="0">
              <a:buNone/>
            </a:pPr>
            <a:r>
              <a:rPr lang="en-US" dirty="0"/>
              <a:t>the exponent </a:t>
            </a:r>
            <a:r>
              <a:rPr lang="en-US" dirty="0" err="1"/>
              <a:t>i</a:t>
            </a:r>
            <a:r>
              <a:rPr lang="en-US" dirty="0"/>
              <a:t> is the logarithm of n:</a:t>
            </a:r>
          </a:p>
          <a:p>
            <a:pPr marL="0" indent="0" algn="ctr">
              <a:buNone/>
            </a:pPr>
            <a:r>
              <a:rPr lang="en-US" dirty="0" err="1"/>
              <a:t>log</a:t>
            </a:r>
            <a:r>
              <a:rPr lang="en-US" baseline="30000" dirty="0" err="1"/>
              <a:t>n</a:t>
            </a:r>
            <a:r>
              <a:rPr lang="en-US" baseline="-25000" dirty="0" err="1"/>
              <a:t>k</a:t>
            </a:r>
            <a:r>
              <a:rPr lang="en-US" dirty="0"/>
              <a:t>=</a:t>
            </a:r>
            <a:r>
              <a:rPr lang="en-US" dirty="0" err="1"/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(log</a:t>
            </a:r>
            <a:r>
              <a:rPr lang="en-US" baseline="30000" dirty="0"/>
              <a:t>555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 err="1"/>
              <a:t>i</a:t>
            </a:r>
            <a:r>
              <a:rPr lang="en-US" dirty="0"/>
              <a:t>) log base k of a number n </a:t>
            </a:r>
            <a:r>
              <a:rPr lang="en-US" dirty="0" err="1"/>
              <a:t>equls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the power</a:t>
            </a:r>
          </a:p>
          <a:p>
            <a:pPr marL="0" indent="0" algn="ctr">
              <a:buNone/>
            </a:pPr>
            <a:r>
              <a:rPr lang="en-US" dirty="0" err="1"/>
              <a:t>i</a:t>
            </a:r>
            <a:r>
              <a:rPr lang="en-US" dirty="0"/>
              <a:t>= </a:t>
            </a:r>
            <a:r>
              <a:rPr lang="en-US" dirty="0" err="1"/>
              <a:t>log</a:t>
            </a:r>
            <a:r>
              <a:rPr lang="en-US" baseline="30000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/ </a:t>
            </a:r>
            <a:r>
              <a:rPr lang="en-US" dirty="0" err="1"/>
              <a:t>log</a:t>
            </a:r>
            <a:r>
              <a:rPr lang="en-US" baseline="30000" dirty="0" err="1"/>
              <a:t>k</a:t>
            </a:r>
            <a:r>
              <a:rPr lang="en-US" baseline="-25000" dirty="0" err="1"/>
              <a:t>x</a:t>
            </a:r>
            <a:r>
              <a:rPr lang="en-US" baseline="-25000" dirty="0"/>
              <a:t>.   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= log</a:t>
            </a:r>
            <a:r>
              <a:rPr lang="en-US" baseline="30000" dirty="0"/>
              <a:t>555</a:t>
            </a:r>
            <a:r>
              <a:rPr lang="en-US" baseline="-25000" dirty="0"/>
              <a:t>x</a:t>
            </a:r>
            <a:r>
              <a:rPr lang="en-US" dirty="0"/>
              <a:t>/( log</a:t>
            </a:r>
            <a:r>
              <a:rPr lang="en-US" baseline="30000" dirty="0"/>
              <a:t>2</a:t>
            </a:r>
            <a:r>
              <a:rPr lang="en-US" baseline="-25000" dirty="0"/>
              <a:t>x</a:t>
            </a:r>
            <a:r>
              <a:rPr lang="en-US" dirty="0"/>
              <a:t>))=10</a:t>
            </a:r>
          </a:p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5DF29-9E54-BEC1-C039-D8139E92A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3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opperplate Gothic Bold" panose="020E0705020206020404" pitchFamily="34" charset="0"/>
              </a:rPr>
              <a:t>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nb-NO" dirty="0"/>
              <a:t>In computers, </a:t>
            </a:r>
            <a:r>
              <a:rPr lang="nb-NO" dirty="0" err="1"/>
              <a:t>everything</a:t>
            </a:r>
            <a:r>
              <a:rPr lang="nb-NO" dirty="0"/>
              <a:t> is </a:t>
            </a:r>
            <a:r>
              <a:rPr lang="nb-NO" dirty="0" err="1"/>
              <a:t>stored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in RAM(«</a:t>
            </a:r>
            <a:r>
              <a:rPr lang="nb-NO" dirty="0" err="1"/>
              <a:t>memory</a:t>
            </a:r>
            <a:r>
              <a:rPr lang="nb-NO" dirty="0"/>
              <a:t>»),in </a:t>
            </a:r>
            <a:r>
              <a:rPr lang="nb-NO" dirty="0">
                <a:solidFill>
                  <a:srgbClr val="FF0000"/>
                </a:solidFill>
              </a:rPr>
              <a:t>registers</a:t>
            </a:r>
            <a:r>
              <a:rPr lang="nb-NO" dirty="0"/>
              <a:t> («</a:t>
            </a:r>
            <a:r>
              <a:rPr lang="nb-NO" dirty="0" err="1"/>
              <a:t>memory</a:t>
            </a:r>
            <a:r>
              <a:rPr lang="nb-NO" dirty="0"/>
              <a:t>»)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or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equipment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These</a:t>
            </a:r>
            <a:r>
              <a:rPr lang="nb-NO" dirty="0"/>
              <a:t> have </a:t>
            </a:r>
            <a:r>
              <a:rPr lang="nb-NO" dirty="0" err="1">
                <a:solidFill>
                  <a:srgbClr val="FF0000"/>
                </a:solidFill>
              </a:rPr>
              <a:t>addresses</a:t>
            </a:r>
            <a:r>
              <a:rPr lang="nb-NO" dirty="0"/>
              <a:t>/</a:t>
            </a:r>
            <a:r>
              <a:rPr lang="nb-NO" dirty="0" err="1"/>
              <a:t>names</a:t>
            </a:r>
            <a:endParaRPr lang="nb-NO" dirty="0"/>
          </a:p>
          <a:p>
            <a:r>
              <a:rPr lang="nb-NO" dirty="0" err="1"/>
              <a:t>Both</a:t>
            </a:r>
            <a:r>
              <a:rPr lang="nb-NO" dirty="0"/>
              <a:t> in </a:t>
            </a:r>
            <a:r>
              <a:rPr lang="nb-NO" dirty="0" err="1"/>
              <a:t>memory</a:t>
            </a:r>
            <a:r>
              <a:rPr lang="nb-NO" dirty="0"/>
              <a:t> and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smallest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addressable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device</a:t>
            </a:r>
            <a:r>
              <a:rPr lang="nb-NO" dirty="0">
                <a:solidFill>
                  <a:srgbClr val="FF0000"/>
                </a:solidFill>
              </a:rPr>
              <a:t>  </a:t>
            </a:r>
            <a:r>
              <a:rPr lang="nb-NO" dirty="0"/>
              <a:t>a </a:t>
            </a:r>
            <a:r>
              <a:rPr lang="nb-NO" dirty="0">
                <a:solidFill>
                  <a:srgbClr val="FF0000"/>
                </a:solidFill>
              </a:rPr>
              <a:t>Byte</a:t>
            </a:r>
          </a:p>
          <a:p>
            <a:pPr lvl="1"/>
            <a:r>
              <a:rPr lang="nb-NO" dirty="0"/>
              <a:t>It is not </a:t>
            </a:r>
            <a:r>
              <a:rPr lang="nb-NO" dirty="0" err="1"/>
              <a:t>possible</a:t>
            </a:r>
            <a:r>
              <a:rPr lang="nb-NO" dirty="0"/>
              <a:t> to save a bit, </a:t>
            </a:r>
            <a:r>
              <a:rPr lang="nb-NO" dirty="0" err="1"/>
              <a:t>the</a:t>
            </a:r>
            <a:r>
              <a:rPr lang="nb-NO" dirty="0"/>
              <a:t> minimum is 8!</a:t>
            </a:r>
          </a:p>
          <a:p>
            <a:r>
              <a:rPr lang="nb-NO" dirty="0"/>
              <a:t>Microsoft and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operat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devices</a:t>
            </a:r>
            <a:r>
              <a:rPr lang="nb-NO" dirty="0"/>
              <a:t>:</a:t>
            </a:r>
          </a:p>
          <a:p>
            <a:pPr marL="0" indent="0">
              <a:buNone/>
            </a:pP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Byte</a:t>
            </a:r>
            <a:r>
              <a:rPr lang="nb-NO" dirty="0"/>
              <a:t>: 8 bit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Word</a:t>
            </a:r>
            <a:r>
              <a:rPr lang="nb-NO" dirty="0"/>
              <a:t>: 16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Dword</a:t>
            </a:r>
            <a:r>
              <a:rPr lang="nb-NO" dirty="0"/>
              <a:t>: 32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Qword</a:t>
            </a:r>
            <a:r>
              <a:rPr lang="nb-NO" dirty="0"/>
              <a:t>: 64 bit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42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76120" y="476672"/>
            <a:ext cx="648072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256240" y="332656"/>
            <a:ext cx="504056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096000" y="4437112"/>
            <a:ext cx="1656184" cy="115212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9081" y="3460487"/>
            <a:ext cx="3391779" cy="3082676"/>
            <a:chOff x="5673080" y="3356993"/>
            <a:chExt cx="3391779" cy="3082676"/>
          </a:xfrm>
        </p:grpSpPr>
        <p:pic>
          <p:nvPicPr>
            <p:cNvPr id="137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080" y="3356993"/>
              <a:ext cx="3391779" cy="3082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ounded Rectangle 10"/>
            <p:cNvSpPr/>
            <p:nvPr/>
          </p:nvSpPr>
          <p:spPr bwMode="auto">
            <a:xfrm>
              <a:off x="5781092" y="5589240"/>
              <a:ext cx="576064" cy="79208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lang="nb-NO" sz="2800"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3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E89E-42FF-63E4-E9E6-2EABED03D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Negative and fractional numbers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F28AC-5BB4-ED5E-1060-D778AE698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523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19274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Negative Numbers</a:t>
            </a:r>
            <a:br>
              <a:rPr lang="en-US" dirty="0"/>
            </a:br>
            <a:r>
              <a:rPr lang="en-US" dirty="0"/>
              <a:t>decimal to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046" y="1385936"/>
            <a:ext cx="10131842" cy="4975107"/>
          </a:xfrm>
        </p:spPr>
        <p:txBody>
          <a:bodyPr>
            <a:normAutofit/>
          </a:bodyPr>
          <a:lstStyle/>
          <a:p>
            <a:r>
              <a:rPr lang="en-US" dirty="0"/>
              <a:t>To store negative numbers, we need a bit to indicate the sign</a:t>
            </a:r>
          </a:p>
          <a:p>
            <a:pPr lvl="1"/>
            <a:r>
              <a:rPr lang="en-US" dirty="0"/>
              <a:t>0 = positive, 1 = negative</a:t>
            </a:r>
          </a:p>
          <a:p>
            <a:r>
              <a:rPr lang="en-US" dirty="0"/>
              <a:t>Several representations for negative numbers, we use </a:t>
            </a:r>
            <a:r>
              <a:rPr lang="en-US" dirty="0">
                <a:solidFill>
                  <a:srgbClr val="FF0000"/>
                </a:solidFill>
              </a:rPr>
              <a:t>two’s complement, Precision (number of bits computer uses) must be determined</a:t>
            </a:r>
          </a:p>
          <a:p>
            <a:r>
              <a:rPr lang="en-US" dirty="0"/>
              <a:t>Positive numbers are the same as in our previous approach</a:t>
            </a:r>
          </a:p>
          <a:p>
            <a:r>
              <a:rPr lang="en-US" dirty="0"/>
              <a:t>Negative numbers need to be converted, </a:t>
            </a:r>
            <a:r>
              <a:rPr lang="en-US" dirty="0">
                <a:highlight>
                  <a:srgbClr val="FFFF00"/>
                </a:highlight>
              </a:rPr>
              <a:t>three ways </a:t>
            </a:r>
            <a:r>
              <a:rPr lang="en-US" dirty="0"/>
              <a:t>to do this:</a:t>
            </a:r>
          </a:p>
          <a:p>
            <a:endParaRPr lang="en-US" dirty="0"/>
          </a:p>
          <a:p>
            <a:pPr lvl="1"/>
            <a:r>
              <a:rPr lang="en-US" dirty="0"/>
              <a:t>1's complement: NOT (flip) all of the bits (1 becomes 0, 0 becomes 1)</a:t>
            </a:r>
          </a:p>
          <a:p>
            <a:pPr lvl="1"/>
            <a:r>
              <a:rPr lang="en-US" dirty="0"/>
              <a:t>2's complement: Add 1</a:t>
            </a:r>
          </a:p>
          <a:p>
            <a:pPr lvl="1"/>
            <a:r>
              <a:rPr lang="en-US" dirty="0"/>
              <a:t>Example: -57 in 8 bits</a:t>
            </a:r>
          </a:p>
          <a:p>
            <a:pPr lvl="2"/>
            <a:r>
              <a:rPr lang="en-US" dirty="0"/>
              <a:t>+57 = 32 + 16 + 8 + 1 = 00111001</a:t>
            </a:r>
          </a:p>
          <a:p>
            <a:pPr lvl="2"/>
            <a:r>
              <a:rPr lang="en-US" dirty="0"/>
              <a:t>-57 = NOT(00111001) + 1 = 11000110 + 1 = 11000111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0105F-B748-13E5-3E57-342A5447353E}"/>
              </a:ext>
            </a:extLst>
          </p:cNvPr>
          <p:cNvSpPr txBox="1"/>
          <p:nvPr/>
        </p:nvSpPr>
        <p:spPr>
          <a:xfrm>
            <a:off x="216265" y="3827870"/>
            <a:ext cx="244169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decimal to binary </a:t>
            </a:r>
            <a:r>
              <a:rPr lang="en-NO" dirty="0"/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06200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3509-B603-1E1C-64CA-8594C88F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number: decimal to binary</a:t>
            </a:r>
            <a:br>
              <a:rPr lang="en-US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E01B-F9CA-C84B-0EB7-CC109903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+5=0000 0101</a:t>
            </a:r>
          </a:p>
          <a:p>
            <a:r>
              <a:rPr lang="en-US" dirty="0"/>
              <a:t>-5=?</a:t>
            </a:r>
          </a:p>
          <a:p>
            <a:r>
              <a:rPr lang="en-US" dirty="0"/>
              <a:t>1's complement 1111 1010</a:t>
            </a:r>
          </a:p>
          <a:p>
            <a:r>
              <a:rPr lang="en-US" dirty="0"/>
              <a:t>2's complement= 1's complement+1</a:t>
            </a:r>
          </a:p>
          <a:p>
            <a:r>
              <a:rPr lang="en-US" dirty="0"/>
              <a:t>1111 1011=-5</a:t>
            </a:r>
          </a:p>
          <a:p>
            <a:r>
              <a:rPr lang="en-US" dirty="0">
                <a:highlight>
                  <a:srgbClr val="FFFF00"/>
                </a:highlight>
              </a:rPr>
              <a:t>Just by changing the sign bit, the number will not be negative</a:t>
            </a:r>
          </a:p>
          <a:p>
            <a:r>
              <a:rPr lang="en-US" dirty="0"/>
              <a:t> 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C3D4-C77E-0468-B0A9-4B1E7EF46C78}"/>
              </a:ext>
            </a:extLst>
          </p:cNvPr>
          <p:cNvSpPr txBox="1"/>
          <p:nvPr/>
        </p:nvSpPr>
        <p:spPr>
          <a:xfrm>
            <a:off x="3911112" y="4781334"/>
            <a:ext cx="6198576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1"/>
            <a:r>
              <a:rPr lang="en-US" dirty="0"/>
              <a:t>Shortcut: </a:t>
            </a:r>
          </a:p>
          <a:p>
            <a:pPr lvl="1"/>
            <a:r>
              <a:rPr lang="en-US" dirty="0"/>
              <a:t>Starting from the right of the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copy each bit until the first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flip all of the remaining bits</a:t>
            </a:r>
          </a:p>
          <a:p>
            <a:pPr lvl="1"/>
            <a:r>
              <a:rPr lang="en-US" dirty="0"/>
              <a:t>1s become 0s, 0s become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7F293-A626-1C33-5383-898135524931}"/>
              </a:ext>
            </a:extLst>
          </p:cNvPr>
          <p:cNvSpPr txBox="1"/>
          <p:nvPr/>
        </p:nvSpPr>
        <p:spPr>
          <a:xfrm>
            <a:off x="1135993" y="5196900"/>
            <a:ext cx="2775119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decimal to binary </a:t>
            </a:r>
            <a:r>
              <a:rPr lang="en-NO" dirty="0"/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351335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" y="266700"/>
            <a:ext cx="8229600" cy="1143000"/>
          </a:xfrm>
        </p:spPr>
        <p:txBody>
          <a:bodyPr/>
          <a:lstStyle/>
          <a:p>
            <a:r>
              <a:rPr lang="en-US" dirty="0"/>
              <a:t>Examples - decimal to binary (all are 8 bits)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838200"/>
            <a:ext cx="4343400" cy="594360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-57</a:t>
            </a:r>
          </a:p>
          <a:p>
            <a:pPr lvl="1"/>
            <a:r>
              <a:rPr lang="en-US" sz="3400" dirty="0"/>
              <a:t>+57 = 00111001</a:t>
            </a:r>
          </a:p>
          <a:p>
            <a:pPr lvl="1"/>
            <a:r>
              <a:rPr lang="en-US" sz="3400" dirty="0"/>
              <a:t>from the right, copy all digits through the first one:  </a:t>
            </a:r>
          </a:p>
          <a:p>
            <a:pPr lvl="1"/>
            <a:r>
              <a:rPr lang="en-US" sz="3400" dirty="0">
                <a:sym typeface="Wingdings" pitchFamily="2" charset="2"/>
              </a:rPr>
              <a:t>-------1</a:t>
            </a:r>
          </a:p>
          <a:p>
            <a:pPr lvl="1"/>
            <a:r>
              <a:rPr lang="en-US" sz="3400" dirty="0">
                <a:sym typeface="Wingdings" pitchFamily="2" charset="2"/>
              </a:rPr>
              <a:t>Flip remaining bits (0011100) </a:t>
            </a:r>
          </a:p>
          <a:p>
            <a:pPr lvl="1"/>
            <a:r>
              <a:rPr lang="en-US" sz="3400" dirty="0">
                <a:sym typeface="Wingdings" pitchFamily="2" charset="2"/>
              </a:rPr>
              <a:t>1100011  1  = 11000111</a:t>
            </a:r>
          </a:p>
          <a:p>
            <a:endParaRPr lang="en-US" sz="3400" dirty="0"/>
          </a:p>
          <a:p>
            <a:r>
              <a:rPr lang="en-US" sz="3400" dirty="0"/>
              <a:t>-108</a:t>
            </a:r>
          </a:p>
          <a:p>
            <a:pPr lvl="1"/>
            <a:r>
              <a:rPr lang="en-US" sz="3400" dirty="0"/>
              <a:t>+108 = 01101100</a:t>
            </a:r>
          </a:p>
          <a:p>
            <a:pPr lvl="1"/>
            <a:r>
              <a:rPr lang="en-US" sz="3400" dirty="0"/>
              <a:t>from the right, copy all digits through the first one:  </a:t>
            </a:r>
          </a:p>
          <a:p>
            <a:pPr lvl="1"/>
            <a:r>
              <a:rPr lang="en-US" sz="3400" dirty="0"/>
              <a:t>-----100</a:t>
            </a:r>
          </a:p>
          <a:p>
            <a:pPr lvl="1"/>
            <a:r>
              <a:rPr lang="en-US" sz="3400" dirty="0"/>
              <a:t>flip the rest of the bits (01101) </a:t>
            </a:r>
          </a:p>
          <a:p>
            <a:pPr lvl="1"/>
            <a:r>
              <a:rPr lang="en-US" sz="3400" dirty="0"/>
              <a:t>10010 100 = 10010100</a:t>
            </a:r>
          </a:p>
          <a:p>
            <a:pPr lvl="1"/>
            <a:endParaRPr lang="en-US" sz="3000" dirty="0"/>
          </a:p>
          <a:p>
            <a:pPr lvl="2"/>
            <a:endParaRPr lang="en-US" sz="26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0600"/>
            <a:ext cx="42672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</a:t>
            </a:r>
            <a:r>
              <a:rPr lang="en-US" sz="3400" dirty="0"/>
              <a:t>96</a:t>
            </a:r>
          </a:p>
          <a:p>
            <a:pPr lvl="1"/>
            <a:r>
              <a:rPr lang="en-US" sz="3400" dirty="0"/>
              <a:t> +96 = 01100000</a:t>
            </a:r>
          </a:p>
          <a:p>
            <a:pPr lvl="1"/>
            <a:r>
              <a:rPr lang="en-US" sz="3400" dirty="0"/>
              <a:t>from right, copy all bits through the first one:    </a:t>
            </a:r>
          </a:p>
          <a:p>
            <a:pPr lvl="1"/>
            <a:r>
              <a:rPr lang="en-US" sz="3400" dirty="0"/>
              <a:t>--100000</a:t>
            </a:r>
          </a:p>
          <a:p>
            <a:pPr lvl="1"/>
            <a:r>
              <a:rPr lang="en-US" sz="3400" dirty="0"/>
              <a:t>flip rest of the bits (01) </a:t>
            </a:r>
          </a:p>
          <a:p>
            <a:pPr lvl="1"/>
            <a:r>
              <a:rPr lang="en-US" sz="3400" dirty="0"/>
              <a:t>10 100000 = 10100000</a:t>
            </a:r>
          </a:p>
          <a:p>
            <a:pPr lvl="1"/>
            <a:endParaRPr lang="en-US" sz="3400" dirty="0"/>
          </a:p>
          <a:p>
            <a:r>
              <a:rPr lang="en-US" sz="3400" dirty="0"/>
              <a:t>-5</a:t>
            </a:r>
          </a:p>
          <a:p>
            <a:pPr lvl="1"/>
            <a:r>
              <a:rPr lang="en-US" sz="3400" dirty="0"/>
              <a:t>+5 = 00000101</a:t>
            </a:r>
          </a:p>
          <a:p>
            <a:pPr lvl="1"/>
            <a:r>
              <a:rPr lang="en-US" sz="3400" dirty="0"/>
              <a:t>from right, copy all bits through the first one: </a:t>
            </a:r>
          </a:p>
          <a:p>
            <a:pPr lvl="1"/>
            <a:r>
              <a:rPr lang="en-US" sz="3400" dirty="0"/>
              <a:t>-------1</a:t>
            </a:r>
          </a:p>
          <a:p>
            <a:pPr lvl="1"/>
            <a:r>
              <a:rPr lang="en-US" sz="3400" dirty="0"/>
              <a:t>flip rest of the bits (0000010) </a:t>
            </a:r>
          </a:p>
          <a:p>
            <a:pPr lvl="1"/>
            <a:r>
              <a:rPr lang="en-US" sz="3400" dirty="0"/>
              <a:t>1111101 1 = 11111011</a:t>
            </a: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26440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7F9E-F996-FF6D-3F3C-3FA29353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number: convert binary to decimal </a:t>
            </a:r>
            <a:br>
              <a:rPr lang="en-US" dirty="0"/>
            </a:b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D979AA-D5F4-9FE0-0D96-9FCC05DF0A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603" y="1848467"/>
            <a:ext cx="11443962" cy="173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it is stated that a double complement has been used on it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/>
              <a:t>you will first see if it is a positive or negative number</a:t>
            </a:r>
          </a:p>
          <a:p>
            <a:pPr lvl="2"/>
            <a:r>
              <a:rPr lang="en-US" dirty="0"/>
              <a:t>If the most significant bit (</a:t>
            </a:r>
            <a:r>
              <a:rPr lang="en-US" dirty="0">
                <a:solidFill>
                  <a:srgbClr val="FF0000"/>
                </a:solidFill>
              </a:rPr>
              <a:t>MSB</a:t>
            </a:r>
            <a:r>
              <a:rPr lang="en-US" dirty="0"/>
              <a:t>) is 0 is the number positive, </a:t>
            </a:r>
          </a:p>
          <a:p>
            <a:pPr lvl="2"/>
            <a:r>
              <a:rPr lang="en-US" dirty="0"/>
              <a:t>if it is 1 the number is negative. (Here you must also make sure that you know the </a:t>
            </a:r>
            <a:r>
              <a:rPr lang="en-US" dirty="0">
                <a:solidFill>
                  <a:srgbClr val="FF0000"/>
                </a:solidFill>
              </a:rPr>
              <a:t>precision</a:t>
            </a:r>
            <a:r>
              <a:rPr lang="en-US" dirty="0"/>
              <a:t>). </a:t>
            </a:r>
          </a:p>
          <a:p>
            <a:pPr lvl="1"/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5C73A-D128-5710-E712-9F737D764C11}"/>
              </a:ext>
            </a:extLst>
          </p:cNvPr>
          <p:cNvSpPr txBox="1"/>
          <p:nvPr/>
        </p:nvSpPr>
        <p:spPr>
          <a:xfrm>
            <a:off x="383603" y="1305939"/>
            <a:ext cx="532673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are two ways: binary to decimal First 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813C9-43F8-9AE1-E339-CCF01300E5F4}"/>
              </a:ext>
            </a:extLst>
          </p:cNvPr>
          <p:cNvSpPr txBox="1"/>
          <p:nvPr/>
        </p:nvSpPr>
        <p:spPr>
          <a:xfrm>
            <a:off x="476368" y="3756946"/>
            <a:ext cx="11039771" cy="20621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Helvetica" pitchFamily="2" charset="0"/>
              </a:rPr>
              <a:t>The approach:</a:t>
            </a:r>
          </a:p>
          <a:p>
            <a:pPr lvl="1"/>
            <a:r>
              <a:rPr lang="en-US" sz="3200" dirty="0">
                <a:latin typeface="Helvetica" pitchFamily="2" charset="0"/>
              </a:rPr>
              <a:t>The first bit corresponds to the number -128.</a:t>
            </a:r>
          </a:p>
          <a:p>
            <a:pPr lvl="1"/>
            <a:r>
              <a:rPr lang="en-US" sz="3200" dirty="0">
                <a:latin typeface="Helvetica" pitchFamily="2" charset="0"/>
              </a:rPr>
              <a:t>All the other bits can be considered positive, and thus we can add them with -128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35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7F9E-F996-FF6D-3F3C-3FA29353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Example of a </a:t>
            </a:r>
            <a:r>
              <a:rPr lang="en-US" dirty="0"/>
              <a:t>Negative number: convert binary to decimal </a:t>
            </a:r>
            <a:br>
              <a:rPr lang="en-US" dirty="0"/>
            </a:b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D979AA-D5F4-9FE0-0D96-9FCC05DF0A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603" y="3624259"/>
            <a:ext cx="11443962" cy="2686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/>
                <a:latin typeface="Helvetica" pitchFamily="2" charset="0"/>
              </a:rPr>
              <a:t>Example: Say we have the number 1010 0101 with 8 bit precision on 2’s complement. To convert: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Then we have to look at the number 8 places from the right, and decide if the number is negative or positive. We see that the ‘Sign’ bit is a 1, which means that the number is negative. 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The first bit corresponds to the number -128.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All the other bits can be considered positive, and thus we can add them with -128 as follows:</a:t>
            </a:r>
          </a:p>
          <a:p>
            <a:r>
              <a:rPr lang="en-US" dirty="0">
                <a:effectLst/>
                <a:latin typeface="Helvetica" pitchFamily="2" charset="0"/>
              </a:rPr>
              <a:t>1010 0101 = (-128) + 32 + 4 + 1 = -91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5C73A-D128-5710-E712-9F737D764C11}"/>
              </a:ext>
            </a:extLst>
          </p:cNvPr>
          <p:cNvSpPr txBox="1"/>
          <p:nvPr/>
        </p:nvSpPr>
        <p:spPr>
          <a:xfrm>
            <a:off x="383603" y="1305939"/>
            <a:ext cx="532673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are two ways: binary to decimal First 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06EC8-3585-DD3C-0EE5-348BC53C2A39}"/>
              </a:ext>
            </a:extLst>
          </p:cNvPr>
          <p:cNvSpPr txBox="1"/>
          <p:nvPr/>
        </p:nvSpPr>
        <p:spPr>
          <a:xfrm>
            <a:off x="629427" y="1846672"/>
            <a:ext cx="10161815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Helvetica" pitchFamily="2" charset="0"/>
              </a:rPr>
              <a:t>The approach:</a:t>
            </a:r>
          </a:p>
          <a:p>
            <a:pPr lvl="1"/>
            <a:r>
              <a:rPr lang="en-US" sz="2400" dirty="0">
                <a:latin typeface="Helvetica" pitchFamily="2" charset="0"/>
              </a:rPr>
              <a:t>The first bit corresponds to the number -128.</a:t>
            </a:r>
          </a:p>
          <a:p>
            <a:pPr lvl="1"/>
            <a:r>
              <a:rPr lang="en-US" sz="2400" dirty="0">
                <a:latin typeface="Helvetica" pitchFamily="2" charset="0"/>
              </a:rPr>
              <a:t>All the other bits can be considered positive, and thus we can add them with -128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0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3D41-A4FC-F468-FB1D-E9DD17FC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Examples</a:t>
            </a:r>
            <a:r>
              <a:rPr lang="en-US" dirty="0"/>
              <a:t>: convert binary to decimal </a:t>
            </a:r>
            <a:br>
              <a:rPr lang="en-US" dirty="0"/>
            </a:br>
            <a:r>
              <a:rPr lang="en-US" dirty="0"/>
              <a:t>(cont.)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EF91-BFB6-E275-301C-9E3518A63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If the most significant bit had been 0 and it is 2’s complement, we would have got a completely different result:</a:t>
            </a:r>
          </a:p>
          <a:p>
            <a:r>
              <a:rPr lang="en-US" dirty="0">
                <a:latin typeface="Helvetica" pitchFamily="2" charset="0"/>
              </a:rPr>
              <a:t>0010 0101 = (0) + 32 + 4 + 1 = 37</a:t>
            </a:r>
          </a:p>
          <a:p>
            <a:r>
              <a:rPr lang="en-US" dirty="0">
                <a:latin typeface="Helvetica" pitchFamily="2" charset="0"/>
              </a:rPr>
              <a:t>And if we were to run the math without a 2's complement, the result is completely different:</a:t>
            </a:r>
          </a:p>
          <a:p>
            <a:r>
              <a:rPr lang="en-US" dirty="0">
                <a:latin typeface="Helvetica" pitchFamily="2" charset="0"/>
              </a:rPr>
              <a:t>1010 0101 = (128) + 32 + 4 + 1 = 165</a:t>
            </a:r>
          </a:p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13A8A-B7CE-2AF2-4F63-258E42466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58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Session</a:t>
            </a:r>
            <a:endParaRPr lang="nb-NO" dirty="0"/>
          </a:p>
        </p:txBody>
      </p:sp>
      <p:sp>
        <p:nvSpPr>
          <p:cNvPr id="37891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  <a:p>
            <a:r>
              <a:rPr lang="en-US" dirty="0"/>
              <a:t>Number systems: decimal, binary, hexadecimal (octal)</a:t>
            </a:r>
          </a:p>
          <a:p>
            <a:r>
              <a:rPr lang="en-US" dirty="0"/>
              <a:t>Simple calculations</a:t>
            </a:r>
          </a:p>
          <a:p>
            <a:r>
              <a:rPr lang="en-US" dirty="0"/>
              <a:t>Precision and negative numbers</a:t>
            </a:r>
          </a:p>
          <a:p>
            <a:r>
              <a:rPr lang="en-US" dirty="0"/>
              <a:t>(Coding / decoding (begins, we will have more))</a:t>
            </a:r>
          </a:p>
          <a:p>
            <a:endParaRPr lang="en-US" dirty="0"/>
          </a:p>
          <a:p>
            <a:r>
              <a:rPr lang="en-US" dirty="0"/>
              <a:t>EXERCISE in this topic is important, calculate tasks to understand!</a:t>
            </a:r>
            <a:endParaRPr lang="nb-NO" dirty="0"/>
          </a:p>
          <a:p>
            <a:endParaRPr lang="nb-NO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7F9E-F996-FF6D-3F3C-3FA29353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number: binary to decimal </a:t>
            </a:r>
            <a:br>
              <a:rPr lang="en-US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2ECA-4064-F6EE-4E93-71FD0917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807" y="1916627"/>
            <a:ext cx="6528662" cy="459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Shortcut: </a:t>
            </a:r>
          </a:p>
          <a:p>
            <a:r>
              <a:rPr lang="en-US" dirty="0"/>
              <a:t>1111 1011=?</a:t>
            </a:r>
            <a:r>
              <a:rPr lang="en-US" baseline="-25000" dirty="0"/>
              <a:t>10</a:t>
            </a:r>
            <a:endParaRPr lang="en-US" dirty="0"/>
          </a:p>
          <a:p>
            <a:r>
              <a:rPr lang="en-US" dirty="0"/>
              <a:t>Find the first 10 from the left and keep the 1</a:t>
            </a:r>
          </a:p>
          <a:p>
            <a:pPr marL="457197" lvl="1" indent="0">
              <a:buNone/>
            </a:pPr>
            <a:r>
              <a:rPr lang="en-US" dirty="0"/>
              <a:t>1111 </a:t>
            </a:r>
            <a:r>
              <a:rPr lang="en-US" dirty="0">
                <a:highlight>
                  <a:srgbClr val="FFFF00"/>
                </a:highlight>
              </a:rPr>
              <a:t>1</a:t>
            </a:r>
            <a:r>
              <a:rPr lang="en-US" dirty="0"/>
              <a:t>011</a:t>
            </a:r>
          </a:p>
          <a:p>
            <a:pPr marL="457197" lvl="1" indent="0">
              <a:buNone/>
            </a:pPr>
            <a:r>
              <a:rPr lang="en-US" dirty="0"/>
              <a:t>-2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Add the rest </a:t>
            </a:r>
          </a:p>
          <a:p>
            <a:pPr marL="457197" lvl="1" indent="0">
              <a:buNone/>
            </a:pPr>
            <a:r>
              <a:rPr lang="en-US" dirty="0"/>
              <a:t>-2</a:t>
            </a:r>
            <a:r>
              <a:rPr lang="en-US" baseline="30000" dirty="0"/>
              <a:t>3</a:t>
            </a:r>
            <a:r>
              <a:rPr lang="en-US" dirty="0"/>
              <a:t>+2</a:t>
            </a:r>
            <a:r>
              <a:rPr lang="en-US" baseline="30000" dirty="0"/>
              <a:t>1</a:t>
            </a:r>
            <a:r>
              <a:rPr lang="en-US" dirty="0"/>
              <a:t>+2</a:t>
            </a:r>
            <a:r>
              <a:rPr lang="en-US" baseline="30000" dirty="0"/>
              <a:t>0</a:t>
            </a:r>
            <a:endParaRPr lang="en-US" dirty="0"/>
          </a:p>
          <a:p>
            <a:pPr marL="457197" lvl="1" indent="0">
              <a:buNone/>
            </a:pPr>
            <a:r>
              <a:rPr lang="en-US" dirty="0"/>
              <a:t>= -5</a:t>
            </a:r>
          </a:p>
          <a:p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9C013-492A-E98B-5FE4-8289E83A667B}"/>
              </a:ext>
            </a:extLst>
          </p:cNvPr>
          <p:cNvSpPr txBox="1"/>
          <p:nvPr/>
        </p:nvSpPr>
        <p:spPr>
          <a:xfrm>
            <a:off x="509386" y="1019797"/>
            <a:ext cx="3278843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are two ways: binary to decimal, Second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960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0A40-7C0F-B5C5-BFCE-9485D48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number: decimal to binary</a:t>
            </a:r>
            <a:br>
              <a:rPr lang="en-US" dirty="0"/>
            </a:br>
            <a:r>
              <a:rPr lang="en-US" dirty="0"/>
              <a:t>explains the shortcut- binary to decimal</a:t>
            </a:r>
            <a:br>
              <a:rPr lang="en-US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626B-6FC8-FA00-0691-6C91CEF3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shortcut to convert binary to decimal, we can learn how to do opposite direction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D6C5-1CA5-AA98-068F-EFB94AB2BF27}"/>
              </a:ext>
            </a:extLst>
          </p:cNvPr>
          <p:cNvSpPr txBox="1"/>
          <p:nvPr/>
        </p:nvSpPr>
        <p:spPr>
          <a:xfrm>
            <a:off x="548889" y="1392537"/>
            <a:ext cx="256147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decimal to binary: </a:t>
            </a:r>
            <a:r>
              <a:rPr lang="en-NO" dirty="0"/>
              <a:t>Third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19E47-D8C8-9778-5308-95863047EB01}"/>
              </a:ext>
            </a:extLst>
          </p:cNvPr>
          <p:cNvSpPr txBox="1"/>
          <p:nvPr/>
        </p:nvSpPr>
        <p:spPr>
          <a:xfrm>
            <a:off x="1102473" y="2828835"/>
            <a:ext cx="10006221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Reminder:</a:t>
            </a:r>
          </a:p>
          <a:p>
            <a:pPr marL="0" indent="0">
              <a:buNone/>
            </a:pPr>
            <a:r>
              <a:rPr lang="en-US" dirty="0"/>
              <a:t> you will first see if it is a positive or negative number</a:t>
            </a:r>
          </a:p>
          <a:p>
            <a:pPr lvl="1"/>
            <a:r>
              <a:rPr lang="en-US" dirty="0"/>
              <a:t>If the most significant bit (MSB) is 0 is the number positive, </a:t>
            </a:r>
          </a:p>
          <a:p>
            <a:pPr lvl="1"/>
            <a:r>
              <a:rPr lang="en-US" dirty="0"/>
              <a:t>if it is 1 the number is negative. (Here you must also make sure that you know the precision).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786C0-B8EE-7D26-6E88-864194E0D83E}"/>
              </a:ext>
            </a:extLst>
          </p:cNvPr>
          <p:cNvSpPr txBox="1"/>
          <p:nvPr/>
        </p:nvSpPr>
        <p:spPr>
          <a:xfrm>
            <a:off x="1524000" y="4280974"/>
            <a:ext cx="8587408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The approach to convert decimal negative number to binary</a:t>
            </a:r>
          </a:p>
          <a:p>
            <a:pPr lvl="1"/>
            <a:r>
              <a:rPr lang="en-US" dirty="0"/>
              <a:t>when the number is negative, then we know that MSB must be 1, </a:t>
            </a:r>
          </a:p>
          <a:p>
            <a:pPr lvl="1"/>
            <a:r>
              <a:rPr lang="en-US" dirty="0"/>
              <a:t>Then we now have to find out which one of the other bits should be 1 before giving the correct answer, i.e.</a:t>
            </a:r>
          </a:p>
          <a:p>
            <a:pPr lvl="1"/>
            <a:endParaRPr lang="en-US" dirty="0"/>
          </a:p>
          <a:p>
            <a:pPr marL="457197" lvl="1" indent="0" algn="ctr">
              <a:buNone/>
            </a:pPr>
            <a:r>
              <a:rPr lang="en-US" dirty="0"/>
              <a:t>"</a:t>
            </a:r>
            <a:r>
              <a:rPr lang="en-US" dirty="0">
                <a:highlight>
                  <a:srgbClr val="FFFF00"/>
                </a:highlight>
              </a:rPr>
              <a:t>What do we have to plus -128 to get the correct answer?" 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9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0A40-7C0F-B5C5-BFCE-9485D48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number: decimal to binary</a:t>
            </a:r>
            <a:br>
              <a:rPr lang="en-US" dirty="0"/>
            </a:br>
            <a:r>
              <a:rPr lang="en-US" dirty="0"/>
              <a:t>explains the shortcut- binary to decimal</a:t>
            </a:r>
            <a:br>
              <a:rPr lang="en-US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626B-6FC8-FA00-0691-6C91CEF30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4082692"/>
            <a:ext cx="11443962" cy="235744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convert a decimal number to binary, and it is stated that a double complement has been used on it, </a:t>
            </a:r>
          </a:p>
          <a:p>
            <a:r>
              <a:rPr lang="en-US" dirty="0"/>
              <a:t>Example: What is -58 in binary with 8-bit precision and 2's complement?</a:t>
            </a:r>
          </a:p>
          <a:p>
            <a:pPr marL="457197" lvl="1" indent="0">
              <a:buNone/>
            </a:pPr>
            <a:r>
              <a:rPr lang="en-US" dirty="0"/>
              <a:t>(-128) + x = -58,    	 x=70</a:t>
            </a:r>
          </a:p>
          <a:p>
            <a:pPr marL="457197" lvl="1" indent="0">
              <a:buNone/>
            </a:pPr>
            <a:r>
              <a:rPr lang="en-US" dirty="0"/>
              <a:t>70 - 64 = 6</a:t>
            </a:r>
          </a:p>
          <a:p>
            <a:pPr marL="457197" lvl="1" indent="0">
              <a:buNone/>
            </a:pPr>
            <a:r>
              <a:rPr lang="en-US" dirty="0"/>
              <a:t>6 – 4 = 2</a:t>
            </a:r>
          </a:p>
          <a:p>
            <a:pPr marL="457197" lvl="1" indent="0">
              <a:buNone/>
            </a:pPr>
            <a:r>
              <a:rPr lang="en-US" dirty="0"/>
              <a:t>2 – 2 = 0</a:t>
            </a:r>
          </a:p>
          <a:p>
            <a:pPr marL="457197" lvl="1" indent="0">
              <a:buNone/>
            </a:pPr>
            <a:endParaRPr lang="en-US" dirty="0"/>
          </a:p>
          <a:p>
            <a:r>
              <a:rPr lang="en-US" dirty="0"/>
              <a:t>Now we have figured out which bits should be positive (1 and not 0), these are 64, 4 and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68E6-6A9D-1F25-CBFE-2DF09393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907" y="4712210"/>
            <a:ext cx="3094112" cy="113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BD6C5-1CA5-AA98-068F-EFB94AB2BF27}"/>
              </a:ext>
            </a:extLst>
          </p:cNvPr>
          <p:cNvSpPr txBox="1"/>
          <p:nvPr/>
        </p:nvSpPr>
        <p:spPr>
          <a:xfrm>
            <a:off x="548889" y="1392537"/>
            <a:ext cx="256147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decimal to binary: </a:t>
            </a:r>
            <a:r>
              <a:rPr lang="en-NO" dirty="0"/>
              <a:t>Third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02C58-9352-82EE-BA1E-00D8918CB708}"/>
              </a:ext>
            </a:extLst>
          </p:cNvPr>
          <p:cNvSpPr txBox="1"/>
          <p:nvPr/>
        </p:nvSpPr>
        <p:spPr>
          <a:xfrm>
            <a:off x="1282555" y="1979154"/>
            <a:ext cx="8587408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The approach to convert decimal negative number to binary</a:t>
            </a:r>
          </a:p>
          <a:p>
            <a:pPr lvl="1"/>
            <a:r>
              <a:rPr lang="en-US" dirty="0"/>
              <a:t>when the number is negative, then we know that MSB must be 1, </a:t>
            </a:r>
          </a:p>
          <a:p>
            <a:pPr lvl="1"/>
            <a:r>
              <a:rPr lang="en-US" dirty="0"/>
              <a:t>Then we now have to find out which one of the other bits should be 1 before giving the correct answer, i.e.</a:t>
            </a:r>
          </a:p>
          <a:p>
            <a:pPr lvl="1"/>
            <a:endParaRPr lang="en-US" dirty="0"/>
          </a:p>
          <a:p>
            <a:pPr marL="457197" lvl="1" indent="0" algn="ctr">
              <a:buNone/>
            </a:pPr>
            <a:r>
              <a:rPr lang="en-US" dirty="0"/>
              <a:t>"</a:t>
            </a:r>
            <a:r>
              <a:rPr lang="en-US" dirty="0">
                <a:highlight>
                  <a:srgbClr val="FFFF00"/>
                </a:highlight>
              </a:rPr>
              <a:t>What do we have to plus -128 to get the correct answer?" 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C1B9A-E72A-9F30-B1CF-9307EA60122C}"/>
              </a:ext>
            </a:extLst>
          </p:cNvPr>
          <p:cNvSpPr txBox="1"/>
          <p:nvPr/>
        </p:nvSpPr>
        <p:spPr>
          <a:xfrm rot="19810202">
            <a:off x="8371352" y="913821"/>
            <a:ext cx="3622431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NO" sz="4400" dirty="0"/>
              <a:t>In the Lab</a:t>
            </a:r>
          </a:p>
        </p:txBody>
      </p:sp>
    </p:spTree>
    <p:extLst>
      <p:ext uri="{BB962C8B-B14F-4D97-AF65-F5344CB8AC3E}">
        <p14:creationId xmlns:p14="http://schemas.microsoft.com/office/powerpoint/2010/main" val="14889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ACA2-F290-3A2A-0CF2-85FC4BFC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Fractions</a:t>
            </a:r>
            <a:endParaRPr lang="en-N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2815DA-C3F1-91D6-8300-099AA0CAFE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33500" y="2129631"/>
            <a:ext cx="3937000" cy="34671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08D88-AFA1-965F-4BD5-5F4EB067E7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3C6E9-B2C8-3182-AA8C-7005E83A2B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pic>
        <p:nvPicPr>
          <p:cNvPr id="5122" name="Picture 2" descr="classification of numbers diagram">
            <a:extLst>
              <a:ext uri="{FF2B5EF4-FFF2-40B4-BE49-F238E27FC236}">
                <a16:creationId xmlns:a16="http://schemas.microsoft.com/office/drawing/2014/main" id="{8183B265-1BBC-77F2-DE0A-CD1BD8B3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69" y="1686139"/>
            <a:ext cx="5910645" cy="393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383242"/>
            <a:ext cx="8229600" cy="1143000"/>
          </a:xfrm>
        </p:spPr>
        <p:txBody>
          <a:bodyPr/>
          <a:lstStyle/>
          <a:p>
            <a:r>
              <a:rPr lang="en-US" dirty="0"/>
              <a:t>Real (Fractional)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4" y="1149836"/>
            <a:ext cx="10089776" cy="5513294"/>
          </a:xfrm>
        </p:spPr>
        <p:txBody>
          <a:bodyPr>
            <a:normAutofit/>
          </a:bodyPr>
          <a:lstStyle/>
          <a:p>
            <a:r>
              <a:rPr lang="en-US" dirty="0"/>
              <a:t>Extend our powers of two to the right of the decimal point using negative powers of 2</a:t>
            </a:r>
          </a:p>
          <a:p>
            <a:r>
              <a:rPr lang="en-US" dirty="0"/>
              <a:t>101.1 = 2</a:t>
            </a:r>
            <a:r>
              <a:rPr lang="en-US" baseline="30000" dirty="0"/>
              <a:t>2</a:t>
            </a:r>
            <a:r>
              <a:rPr lang="en-US" dirty="0"/>
              <a:t> + 2</a:t>
            </a:r>
            <a:r>
              <a:rPr lang="en-US" baseline="30000" dirty="0"/>
              <a:t>0</a:t>
            </a:r>
            <a:r>
              <a:rPr lang="en-US" dirty="0"/>
              <a:t> + 2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What is 2</a:t>
            </a:r>
            <a:r>
              <a:rPr lang="en-US" baseline="30000" dirty="0"/>
              <a:t>-1</a:t>
            </a:r>
            <a:r>
              <a:rPr lang="en-US" dirty="0"/>
              <a:t>? 1/2</a:t>
            </a:r>
            <a:r>
              <a:rPr lang="en-US" baseline="30000" dirty="0"/>
              <a:t>1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-2</a:t>
            </a:r>
            <a:r>
              <a:rPr lang="en-US" dirty="0"/>
              <a:t> = 1/2</a:t>
            </a:r>
            <a:r>
              <a:rPr lang="en-US" baseline="30000" dirty="0"/>
              <a:t>2</a:t>
            </a:r>
            <a:r>
              <a:rPr lang="en-US" dirty="0"/>
              <a:t> = 1/4, 2</a:t>
            </a:r>
            <a:r>
              <a:rPr lang="en-US" baseline="30000" dirty="0"/>
              <a:t>-3</a:t>
            </a:r>
            <a:r>
              <a:rPr lang="en-US" dirty="0"/>
              <a:t> = 1/2</a:t>
            </a:r>
            <a:r>
              <a:rPr lang="en-US" baseline="30000" dirty="0"/>
              <a:t>3</a:t>
            </a:r>
            <a:r>
              <a:rPr lang="en-US" dirty="0"/>
              <a:t> = 1/8</a:t>
            </a:r>
          </a:p>
          <a:p>
            <a:pPr lvl="1"/>
            <a:r>
              <a:rPr lang="en-US" dirty="0"/>
              <a:t>10110.101 = 16 + 4 + 2 + 1/2 + 1/8 = 22 5/8 = 22.625</a:t>
            </a:r>
          </a:p>
          <a:p>
            <a:r>
              <a:rPr lang="en-US" dirty="0"/>
              <a:t>How do we represent the decimal point?</a:t>
            </a:r>
          </a:p>
          <a:p>
            <a:pPr lvl="1"/>
            <a:r>
              <a:rPr lang="en-US" dirty="0"/>
              <a:t>We use a </a:t>
            </a:r>
            <a:r>
              <a:rPr lang="en-US" i="1" dirty="0"/>
              <a:t>floating point </a:t>
            </a:r>
            <a:r>
              <a:rPr lang="en-US" dirty="0"/>
              <a:t>representation, like scientific notation, but in binary where we store 3 integer numbers, a sign bit (1 = negative, 0 = positive), the mantissa (the number without a decimal point) and the location of the decimal point as an exponent </a:t>
            </a:r>
          </a:p>
          <a:p>
            <a:pPr lvl="2"/>
            <a:r>
              <a:rPr lang="en-US" dirty="0"/>
              <a:t>1011011.1 = .10110111 * 2^7</a:t>
            </a:r>
          </a:p>
          <a:p>
            <a:pPr lvl="1"/>
            <a:r>
              <a:rPr lang="en-US" dirty="0"/>
              <a:t>Mantissa = 10110111 </a:t>
            </a:r>
          </a:p>
          <a:p>
            <a:pPr lvl="1"/>
            <a:r>
              <a:rPr lang="en-US" dirty="0"/>
              <a:t>Exponent = 00111 (7, the exponent)</a:t>
            </a:r>
          </a:p>
          <a:p>
            <a:pPr lvl="1"/>
            <a:r>
              <a:rPr lang="en-US" dirty="0"/>
              <a:t>Sign = 0</a:t>
            </a:r>
          </a:p>
          <a:p>
            <a:pPr lvl="2"/>
            <a:r>
              <a:rPr lang="en-US" dirty="0"/>
              <a:t>further details are covered in the text, but omitted here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F52D47-1F8A-D643-95E8-07084854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12" y="1815352"/>
            <a:ext cx="4062506" cy="203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4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EC93-24BA-CD7E-E082-2BD0A5360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B9DB-EBDF-5B4E-9A02-5879B0BA7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090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4" name="Graphic 13" descr="Dress">
            <a:extLst>
              <a:ext uri="{FF2B5EF4-FFF2-40B4-BE49-F238E27FC236}">
                <a16:creationId xmlns:a16="http://schemas.microsoft.com/office/drawing/2014/main" id="{B2AB2C35-3B37-C6F0-08A1-FCC26721F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4666" y="2025800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7700" y="4966184"/>
            <a:ext cx="914400" cy="914400"/>
          </a:xfrm>
          <a:prstGeom prst="rect">
            <a:avLst/>
          </a:prstGeom>
        </p:spPr>
      </p:pic>
      <p:pic>
        <p:nvPicPr>
          <p:cNvPr id="24" name="Graphic 23" descr="Boot">
            <a:extLst>
              <a:ext uri="{FF2B5EF4-FFF2-40B4-BE49-F238E27FC236}">
                <a16:creationId xmlns:a16="http://schemas.microsoft.com/office/drawing/2014/main" id="{03730FCF-F214-4915-93C7-7100957DD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68523" y="2014569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83621" y="3982383"/>
            <a:ext cx="914400" cy="914400"/>
          </a:xfrm>
          <a:prstGeom prst="rect">
            <a:avLst/>
          </a:prstGeom>
        </p:spPr>
      </p:pic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523" y="3874735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37435" y="4814888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55359" y="3967579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37435" y="3933953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6661" y="3982383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675854" y="3162691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51454" y="5071408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3482" y="4993674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01835" y="5015067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252789" y="1592251"/>
            <a:ext cx="47564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Decimal: we divide objects by </a:t>
            </a:r>
            <a:r>
              <a:rPr lang="en-NO" sz="2400" dirty="0"/>
              <a:t>10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257700" y="1686139"/>
            <a:ext cx="5359329" cy="229624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4F6BCF-44B0-564B-C58B-B7BEA059781A}"/>
              </a:ext>
            </a:extLst>
          </p:cNvPr>
          <p:cNvSpPr/>
          <p:nvPr/>
        </p:nvSpPr>
        <p:spPr>
          <a:xfrm>
            <a:off x="257700" y="4077091"/>
            <a:ext cx="5359329" cy="229624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E6647F-6455-A178-5A97-D37C588897E5}"/>
              </a:ext>
            </a:extLst>
          </p:cNvPr>
          <p:cNvSpPr txBox="1"/>
          <p:nvPr/>
        </p:nvSpPr>
        <p:spPr>
          <a:xfrm>
            <a:off x="8210939" y="261428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31</a:t>
            </a:r>
          </a:p>
        </p:txBody>
      </p:sp>
      <p:pic>
        <p:nvPicPr>
          <p:cNvPr id="52" name="Content Placeholder 5" descr="Shirt">
            <a:extLst>
              <a:ext uri="{FF2B5EF4-FFF2-40B4-BE49-F238E27FC236}">
                <a16:creationId xmlns:a16="http://schemas.microsoft.com/office/drawing/2014/main" id="{C3C50FF8-9E2A-577C-FA63-90255CC6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7039" y="5271750"/>
            <a:ext cx="914400" cy="914400"/>
          </a:xfrm>
          <a:prstGeom prst="rect">
            <a:avLst/>
          </a:prstGeom>
        </p:spPr>
      </p:pic>
      <p:pic>
        <p:nvPicPr>
          <p:cNvPr id="53" name="Graphic 52" descr="Pants">
            <a:extLst>
              <a:ext uri="{FF2B5EF4-FFF2-40B4-BE49-F238E27FC236}">
                <a16:creationId xmlns:a16="http://schemas.microsoft.com/office/drawing/2014/main" id="{0C2D3E2C-7C17-8C0A-AC13-D806A431E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6521" y="5305521"/>
            <a:ext cx="914400" cy="914400"/>
          </a:xfrm>
          <a:prstGeom prst="rect">
            <a:avLst/>
          </a:prstGeom>
        </p:spPr>
      </p:pic>
      <p:pic>
        <p:nvPicPr>
          <p:cNvPr id="54" name="Graphic 53" descr="Long sleeve shirt">
            <a:extLst>
              <a:ext uri="{FF2B5EF4-FFF2-40B4-BE49-F238E27FC236}">
                <a16:creationId xmlns:a16="http://schemas.microsoft.com/office/drawing/2014/main" id="{05F6F458-0F95-3E50-7822-AD2485BC4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9059" y="4323321"/>
            <a:ext cx="914400" cy="914400"/>
          </a:xfrm>
          <a:prstGeom prst="rect">
            <a:avLst/>
          </a:prstGeom>
        </p:spPr>
      </p:pic>
      <p:pic>
        <p:nvPicPr>
          <p:cNvPr id="55" name="Graphic 54" descr="Skirt">
            <a:extLst>
              <a:ext uri="{FF2B5EF4-FFF2-40B4-BE49-F238E27FC236}">
                <a16:creationId xmlns:a16="http://schemas.microsoft.com/office/drawing/2014/main" id="{83433A7F-9299-D2BA-4D60-032445819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2664" y="5328404"/>
            <a:ext cx="914400" cy="914400"/>
          </a:xfrm>
          <a:prstGeom prst="rect">
            <a:avLst/>
          </a:prstGeom>
        </p:spPr>
      </p:pic>
      <p:pic>
        <p:nvPicPr>
          <p:cNvPr id="56" name="Graphic 55" descr="Dress">
            <a:extLst>
              <a:ext uri="{FF2B5EF4-FFF2-40B4-BE49-F238E27FC236}">
                <a16:creationId xmlns:a16="http://schemas.microsoft.com/office/drawing/2014/main" id="{FC165EB7-1768-3CDA-735E-F603AB8422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2664" y="4416752"/>
            <a:ext cx="914400" cy="914400"/>
          </a:xfrm>
          <a:prstGeom prst="rect">
            <a:avLst/>
          </a:prstGeom>
        </p:spPr>
      </p:pic>
      <p:pic>
        <p:nvPicPr>
          <p:cNvPr id="57" name="Graphic 56" descr="Suit">
            <a:extLst>
              <a:ext uri="{FF2B5EF4-FFF2-40B4-BE49-F238E27FC236}">
                <a16:creationId xmlns:a16="http://schemas.microsoft.com/office/drawing/2014/main" id="{27AE84B4-EBC7-7090-D2BC-C9E6C5AF8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39" y="4376770"/>
            <a:ext cx="914400" cy="914400"/>
          </a:xfrm>
          <a:prstGeom prst="rect">
            <a:avLst/>
          </a:prstGeom>
        </p:spPr>
      </p:pic>
      <p:pic>
        <p:nvPicPr>
          <p:cNvPr id="58" name="Graphic 57" descr="Tie">
            <a:extLst>
              <a:ext uri="{FF2B5EF4-FFF2-40B4-BE49-F238E27FC236}">
                <a16:creationId xmlns:a16="http://schemas.microsoft.com/office/drawing/2014/main" id="{15B6810C-38C0-C9BF-C81E-51BEAE6C9D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659" y="4337721"/>
            <a:ext cx="914400" cy="914400"/>
          </a:xfrm>
          <a:prstGeom prst="rect">
            <a:avLst/>
          </a:prstGeom>
        </p:spPr>
      </p:pic>
      <p:pic>
        <p:nvPicPr>
          <p:cNvPr id="59" name="Graphic 58" descr="Shoe">
            <a:extLst>
              <a:ext uri="{FF2B5EF4-FFF2-40B4-BE49-F238E27FC236}">
                <a16:creationId xmlns:a16="http://schemas.microsoft.com/office/drawing/2014/main" id="{17547690-4D8A-E13D-C383-349C063545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0098" y="5355552"/>
            <a:ext cx="914400" cy="914400"/>
          </a:xfrm>
          <a:prstGeom prst="rect">
            <a:avLst/>
          </a:prstGeom>
        </p:spPr>
      </p:pic>
      <p:pic>
        <p:nvPicPr>
          <p:cNvPr id="60" name="Graphic 59" descr="Boot">
            <a:extLst>
              <a:ext uri="{FF2B5EF4-FFF2-40B4-BE49-F238E27FC236}">
                <a16:creationId xmlns:a16="http://schemas.microsoft.com/office/drawing/2014/main" id="{70258E18-BC36-ACAE-A9C3-DC430240CF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521" y="4405521"/>
            <a:ext cx="914400" cy="914400"/>
          </a:xfrm>
          <a:prstGeom prst="rect">
            <a:avLst/>
          </a:prstGeom>
        </p:spPr>
      </p:pic>
      <p:pic>
        <p:nvPicPr>
          <p:cNvPr id="61" name="Graphic 60" descr="Winter hat">
            <a:extLst>
              <a:ext uri="{FF2B5EF4-FFF2-40B4-BE49-F238E27FC236}">
                <a16:creationId xmlns:a16="http://schemas.microsoft.com/office/drawing/2014/main" id="{09E993D7-0C94-2E5B-5DA0-57CBB916312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903157" y="5207905"/>
            <a:ext cx="914400" cy="914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B22CD2-BE30-9764-A255-2F53E0366E58}"/>
              </a:ext>
            </a:extLst>
          </p:cNvPr>
          <p:cNvSpPr/>
          <p:nvPr/>
        </p:nvSpPr>
        <p:spPr>
          <a:xfrm>
            <a:off x="6025698" y="4077091"/>
            <a:ext cx="5359329" cy="229624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31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6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4" name="Graphic 13" descr="Dress">
            <a:extLst>
              <a:ext uri="{FF2B5EF4-FFF2-40B4-BE49-F238E27FC236}">
                <a16:creationId xmlns:a16="http://schemas.microsoft.com/office/drawing/2014/main" id="{B2AB2C35-3B37-C6F0-08A1-FCC26721F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4666" y="2025800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7700" y="4966184"/>
            <a:ext cx="914400" cy="914400"/>
          </a:xfrm>
          <a:prstGeom prst="rect">
            <a:avLst/>
          </a:prstGeom>
        </p:spPr>
      </p:pic>
      <p:pic>
        <p:nvPicPr>
          <p:cNvPr id="24" name="Graphic 23" descr="Boot">
            <a:extLst>
              <a:ext uri="{FF2B5EF4-FFF2-40B4-BE49-F238E27FC236}">
                <a16:creationId xmlns:a16="http://schemas.microsoft.com/office/drawing/2014/main" id="{03730FCF-F214-4915-93C7-7100957DD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68523" y="2014569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83621" y="3982383"/>
            <a:ext cx="914400" cy="914400"/>
          </a:xfrm>
          <a:prstGeom prst="rect">
            <a:avLst/>
          </a:prstGeom>
        </p:spPr>
      </p:pic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523" y="3874735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37435" y="4814888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55359" y="3967579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37435" y="3933953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6661" y="3982383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51454" y="5071408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3482" y="4993674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01835" y="5015067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257700" y="1686139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4F6BCF-44B0-564B-C58B-B7BEA059781A}"/>
              </a:ext>
            </a:extLst>
          </p:cNvPr>
          <p:cNvSpPr/>
          <p:nvPr/>
        </p:nvSpPr>
        <p:spPr>
          <a:xfrm>
            <a:off x="285050" y="400135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02928"/>
              </p:ext>
            </p:extLst>
          </p:nvPr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/>
          <p:nvPr/>
        </p:nvCxnSpPr>
        <p:spPr>
          <a:xfrm flipV="1">
            <a:off x="6586129" y="3429000"/>
            <a:ext cx="4703912" cy="9563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6301072" y="5944283"/>
            <a:ext cx="56332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Calibri" panose="020F0502020204030204" pitchFamily="34" charset="0"/>
              </a:rPr>
              <a:t>1 /2 is 10 remainder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399A97-BFE2-6407-1C66-BE1C3CB68AA6}"/>
              </a:ext>
            </a:extLst>
          </p:cNvPr>
          <p:cNvCxnSpPr>
            <a:cxnSpLocks/>
          </p:cNvCxnSpPr>
          <p:nvPr/>
        </p:nvCxnSpPr>
        <p:spPr>
          <a:xfrm flipH="1" flipV="1">
            <a:off x="6586129" y="4537788"/>
            <a:ext cx="4703912" cy="144802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6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33BA3334-177D-8724-C29A-6667760F2F97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4" name="Graphic 13" descr="Dress">
            <a:extLst>
              <a:ext uri="{FF2B5EF4-FFF2-40B4-BE49-F238E27FC236}">
                <a16:creationId xmlns:a16="http://schemas.microsoft.com/office/drawing/2014/main" id="{B2AB2C35-3B37-C6F0-08A1-FCC26721F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4666" y="2025800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pic>
        <p:nvPicPr>
          <p:cNvPr id="24" name="Graphic 23" descr="Boot">
            <a:extLst>
              <a:ext uri="{FF2B5EF4-FFF2-40B4-BE49-F238E27FC236}">
                <a16:creationId xmlns:a16="http://schemas.microsoft.com/office/drawing/2014/main" id="{03730FCF-F214-4915-93C7-7100957DD8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8523" y="2014569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124696" y="1537123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A38E0E-6BCD-A355-9660-7F20539D7C3E}"/>
              </a:ext>
            </a:extLst>
          </p:cNvPr>
          <p:cNvGrpSpPr/>
          <p:nvPr/>
        </p:nvGrpSpPr>
        <p:grpSpPr>
          <a:xfrm>
            <a:off x="156661" y="4094877"/>
            <a:ext cx="5372539" cy="2296244"/>
            <a:chOff x="156661" y="4094877"/>
            <a:chExt cx="5372539" cy="2296244"/>
          </a:xfrm>
        </p:grpSpPr>
        <p:pic>
          <p:nvPicPr>
            <p:cNvPr id="28" name="Graphic 27" descr="Sock">
              <a:extLst>
                <a:ext uri="{FF2B5EF4-FFF2-40B4-BE49-F238E27FC236}">
                  <a16:creationId xmlns:a16="http://schemas.microsoft.com/office/drawing/2014/main" id="{99137C39-1A3F-F9F7-3081-E780EB71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8523" y="415465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rown">
              <a:extLst>
                <a:ext uri="{FF2B5EF4-FFF2-40B4-BE49-F238E27FC236}">
                  <a16:creationId xmlns:a16="http://schemas.microsoft.com/office/drawing/2014/main" id="{624989B7-BB3D-DF87-204E-01D518CB6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6661" y="426229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High heel shoe">
              <a:extLst>
                <a:ext uri="{FF2B5EF4-FFF2-40B4-BE49-F238E27FC236}">
                  <a16:creationId xmlns:a16="http://schemas.microsoft.com/office/drawing/2014/main" id="{56201561-CC53-1363-97CF-C2268BA1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7700" y="524609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lippers">
              <a:extLst>
                <a:ext uri="{FF2B5EF4-FFF2-40B4-BE49-F238E27FC236}">
                  <a16:creationId xmlns:a16="http://schemas.microsoft.com/office/drawing/2014/main" id="{9E535F65-CF99-5AF4-FCFA-253BB955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83621" y="4262298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Watch">
              <a:extLst>
                <a:ext uri="{FF2B5EF4-FFF2-40B4-BE49-F238E27FC236}">
                  <a16:creationId xmlns:a16="http://schemas.microsoft.com/office/drawing/2014/main" id="{6C1A1F66-B48A-A7E7-35D0-FAEF6638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37435" y="5094803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ing">
              <a:extLst>
                <a:ext uri="{FF2B5EF4-FFF2-40B4-BE49-F238E27FC236}">
                  <a16:creationId xmlns:a16="http://schemas.microsoft.com/office/drawing/2014/main" id="{E39F03C2-379F-6B84-7589-B1CD99B4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5359" y="4247494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Baseball hat">
              <a:extLst>
                <a:ext uri="{FF2B5EF4-FFF2-40B4-BE49-F238E27FC236}">
                  <a16:creationId xmlns:a16="http://schemas.microsoft.com/office/drawing/2014/main" id="{E7AA031D-49C9-C6D2-9B58-8549124B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37435" y="4213868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Glasses">
              <a:extLst>
                <a:ext uri="{FF2B5EF4-FFF2-40B4-BE49-F238E27FC236}">
                  <a16:creationId xmlns:a16="http://schemas.microsoft.com/office/drawing/2014/main" id="{FB410914-F791-BDFA-69AB-8665310CB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251454" y="5351323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lothes hanger">
              <a:extLst>
                <a:ext uri="{FF2B5EF4-FFF2-40B4-BE49-F238E27FC236}">
                  <a16:creationId xmlns:a16="http://schemas.microsoft.com/office/drawing/2014/main" id="{11124B11-4E00-E373-842D-A485DBBA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373482" y="5273589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Suitcase">
              <a:extLst>
                <a:ext uri="{FF2B5EF4-FFF2-40B4-BE49-F238E27FC236}">
                  <a16:creationId xmlns:a16="http://schemas.microsoft.com/office/drawing/2014/main" id="{A4391CF8-C29E-7C5C-5795-6AD48A86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201835" y="5294982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4F6BCF-44B0-564B-C58B-B7BEA059781A}"/>
                </a:ext>
              </a:extLst>
            </p:cNvPr>
            <p:cNvSpPr/>
            <p:nvPr/>
          </p:nvSpPr>
          <p:spPr>
            <a:xfrm>
              <a:off x="169871" y="4094877"/>
              <a:ext cx="5359329" cy="229624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0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50490"/>
              </p:ext>
            </p:extLst>
          </p:nvPr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>
            <a:cxnSpLocks/>
          </p:cNvCxnSpPr>
          <p:nvPr/>
        </p:nvCxnSpPr>
        <p:spPr>
          <a:xfrm flipV="1">
            <a:off x="9064487" y="3851852"/>
            <a:ext cx="1497766" cy="2157351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169872" y="6076803"/>
            <a:ext cx="12022128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</a:rPr>
              <a:t>10(obj with size 2) /2 is </a:t>
            </a:r>
            <a:r>
              <a:rPr lang="en-US" sz="3200" dirty="0">
                <a:latin typeface="Calibri" panose="020F0502020204030204" pitchFamily="34" charset="0"/>
              </a:rPr>
              <a:t>5 (obj with size 2) </a:t>
            </a:r>
            <a:r>
              <a:rPr lang="en-US" sz="3200" dirty="0">
                <a:effectLst/>
                <a:latin typeface="Calibri" panose="020F0502020204030204" pitchFamily="34" charset="0"/>
              </a:rPr>
              <a:t>remainder </a:t>
            </a:r>
            <a:r>
              <a:rPr lang="en-US" sz="3200" dirty="0">
                <a:latin typeface="Calibri" panose="020F0502020204030204" pitchFamily="34" charset="0"/>
              </a:rPr>
              <a:t>0 (obj with size 2) </a:t>
            </a:r>
            <a:endParaRPr lang="en-US" sz="32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1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00013 -0.337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47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BBD54668-56FC-8F8B-91AC-6E71242170F7}"/>
              </a:ext>
            </a:extLst>
          </p:cNvPr>
          <p:cNvSpPr/>
          <p:nvPr/>
        </p:nvSpPr>
        <p:spPr>
          <a:xfrm rot="10585558">
            <a:off x="2192121" y="4203791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042E164-4CA2-1D84-7E49-7F0A9E93855F}"/>
              </a:ext>
            </a:extLst>
          </p:cNvPr>
          <p:cNvSpPr/>
          <p:nvPr/>
        </p:nvSpPr>
        <p:spPr>
          <a:xfrm>
            <a:off x="227045" y="4130485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D41A5C-3F51-C566-E49F-5A99D506CB40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4" name="Graphic 13" descr="Dress">
            <a:extLst>
              <a:ext uri="{FF2B5EF4-FFF2-40B4-BE49-F238E27FC236}">
                <a16:creationId xmlns:a16="http://schemas.microsoft.com/office/drawing/2014/main" id="{B2AB2C35-3B37-C6F0-08A1-FCC26721F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4666" y="2025800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pic>
        <p:nvPicPr>
          <p:cNvPr id="24" name="Graphic 23" descr="Boot">
            <a:extLst>
              <a:ext uri="{FF2B5EF4-FFF2-40B4-BE49-F238E27FC236}">
                <a16:creationId xmlns:a16="http://schemas.microsoft.com/office/drawing/2014/main" id="{03730FCF-F214-4915-93C7-7100957DD8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8523" y="2014569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52257" y="170364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523" y="4154650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6661" y="4262298"/>
            <a:ext cx="914400" cy="914400"/>
          </a:xfrm>
          <a:prstGeom prst="rect">
            <a:avLst/>
          </a:prstGeom>
        </p:spPr>
      </p:pic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7700" y="5246099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283621" y="4262298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37435" y="5094803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155359" y="4247494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37435" y="4213868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51454" y="5351323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3482" y="5273589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01835" y="5294982"/>
            <a:ext cx="914400" cy="9144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F4F6BCF-44B0-564B-C58B-B7BEA059781A}"/>
              </a:ext>
            </a:extLst>
          </p:cNvPr>
          <p:cNvSpPr/>
          <p:nvPr/>
        </p:nvSpPr>
        <p:spPr>
          <a:xfrm>
            <a:off x="182328" y="4037533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78805"/>
              </p:ext>
            </p:extLst>
          </p:nvPr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4C9CC2A-23BB-6CAE-0CC4-8849FA7F65ED}"/>
              </a:ext>
            </a:extLst>
          </p:cNvPr>
          <p:cNvSpPr txBox="1"/>
          <p:nvPr/>
        </p:nvSpPr>
        <p:spPr>
          <a:xfrm>
            <a:off x="7154470" y="6056960"/>
            <a:ext cx="2729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5 /2 is 2 remainder 1</a:t>
            </a:r>
          </a:p>
        </p:txBody>
      </p:sp>
    </p:spTree>
    <p:extLst>
      <p:ext uri="{BB962C8B-B14F-4D97-AF65-F5344CB8AC3E}">
        <p14:creationId xmlns:p14="http://schemas.microsoft.com/office/powerpoint/2010/main" val="1935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point</a:t>
            </a:r>
            <a:r>
              <a:rPr lang="nb-NO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point</a:t>
            </a:r>
            <a:r>
              <a:rPr lang="nb-NO" dirty="0"/>
              <a:t> is not in </a:t>
            </a:r>
            <a:r>
              <a:rPr lang="nb-NO" dirty="0" err="1"/>
              <a:t>itself</a:t>
            </a:r>
            <a:r>
              <a:rPr lang="nb-NO" dirty="0"/>
              <a:t> to </a:t>
            </a:r>
            <a:r>
              <a:rPr lang="nb-NO" dirty="0" err="1"/>
              <a:t>count</a:t>
            </a:r>
            <a:r>
              <a:rPr lang="nb-NO" dirty="0"/>
              <a:t>…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understand computers </a:t>
            </a:r>
            <a:r>
              <a:rPr lang="nb-NO" dirty="0" err="1"/>
              <a:t>better</a:t>
            </a:r>
            <a:r>
              <a:rPr lang="nb-NO" dirty="0"/>
              <a:t>…</a:t>
            </a:r>
          </a:p>
          <a:p>
            <a:r>
              <a:rPr lang="nb-NO" dirty="0"/>
              <a:t>Computers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calculators</a:t>
            </a:r>
            <a:endParaRPr lang="nb-NO" dirty="0"/>
          </a:p>
          <a:p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arithmetic</a:t>
            </a:r>
            <a:r>
              <a:rPr lang="nb-NO" dirty="0"/>
              <a:t> is </a:t>
            </a:r>
            <a:r>
              <a:rPr lang="nb-NO" dirty="0" err="1"/>
              <a:t>thus</a:t>
            </a:r>
            <a:r>
              <a:rPr lang="nb-NO" dirty="0"/>
              <a:t> «computer </a:t>
            </a:r>
            <a:r>
              <a:rPr lang="nb-NO" dirty="0" err="1"/>
              <a:t>psychology</a:t>
            </a:r>
            <a:r>
              <a:rPr lang="nb-NO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72608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5A7088F2-3FD2-1958-CFDE-FB5B9AAFCF95}"/>
              </a:ext>
            </a:extLst>
          </p:cNvPr>
          <p:cNvSpPr/>
          <p:nvPr/>
        </p:nvSpPr>
        <p:spPr>
          <a:xfrm rot="10585558">
            <a:off x="2039721" y="1864784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74645" y="1791478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3A0865-976B-F864-10DA-9136A79113BA}"/>
              </a:ext>
            </a:extLst>
          </p:cNvPr>
          <p:cNvGrpSpPr/>
          <p:nvPr/>
        </p:nvGrpSpPr>
        <p:grpSpPr>
          <a:xfrm>
            <a:off x="3368523" y="2014569"/>
            <a:ext cx="1780543" cy="925631"/>
            <a:chOff x="3368523" y="2014569"/>
            <a:chExt cx="1780543" cy="925631"/>
          </a:xfrm>
        </p:grpSpPr>
        <p:pic>
          <p:nvPicPr>
            <p:cNvPr id="14" name="Graphic 13" descr="Dress">
              <a:extLst>
                <a:ext uri="{FF2B5EF4-FFF2-40B4-BE49-F238E27FC236}">
                  <a16:creationId xmlns:a16="http://schemas.microsoft.com/office/drawing/2014/main" id="{B2AB2C35-3B37-C6F0-08A1-FCC26721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4666" y="202580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ot">
              <a:extLst>
                <a:ext uri="{FF2B5EF4-FFF2-40B4-BE49-F238E27FC236}">
                  <a16:creationId xmlns:a16="http://schemas.microsoft.com/office/drawing/2014/main" id="{03730FCF-F214-4915-93C7-7100957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68523" y="2014569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402252-B714-C538-5AE6-EB5476CBB2FE}"/>
              </a:ext>
            </a:extLst>
          </p:cNvPr>
          <p:cNvSpPr/>
          <p:nvPr/>
        </p:nvSpPr>
        <p:spPr>
          <a:xfrm>
            <a:off x="50470" y="1716820"/>
            <a:ext cx="5359329" cy="2296244"/>
          </a:xfrm>
          <a:prstGeom prst="rect">
            <a:avLst/>
          </a:prstGeom>
          <a:solidFill>
            <a:schemeClr val="tx2">
              <a:lumMod val="20000"/>
              <a:lumOff val="80000"/>
              <a:alpha val="30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074CA-02E3-38AD-A0F1-A8AEB4AD40F3}"/>
              </a:ext>
            </a:extLst>
          </p:cNvPr>
          <p:cNvGrpSpPr/>
          <p:nvPr/>
        </p:nvGrpSpPr>
        <p:grpSpPr>
          <a:xfrm>
            <a:off x="151208" y="4130485"/>
            <a:ext cx="5359329" cy="2325955"/>
            <a:chOff x="151208" y="4130485"/>
            <a:chExt cx="5359329" cy="2325955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A4E3863-318E-751A-E7EA-D2F8BD26BB52}"/>
                </a:ext>
              </a:extLst>
            </p:cNvPr>
            <p:cNvSpPr/>
            <p:nvPr/>
          </p:nvSpPr>
          <p:spPr>
            <a:xfrm rot="10585558">
              <a:off x="2192121" y="4203791"/>
              <a:ext cx="3194561" cy="2090057"/>
            </a:xfrm>
            <a:custGeom>
              <a:avLst/>
              <a:gdLst>
                <a:gd name="connsiteX0" fmla="*/ 298579 w 3194561"/>
                <a:gd name="connsiteY0" fmla="*/ 37322 h 2090057"/>
                <a:gd name="connsiteX1" fmla="*/ 298579 w 3194561"/>
                <a:gd name="connsiteY1" fmla="*/ 37322 h 2090057"/>
                <a:gd name="connsiteX2" fmla="*/ 223935 w 3194561"/>
                <a:gd name="connsiteY2" fmla="*/ 373224 h 2090057"/>
                <a:gd name="connsiteX3" fmla="*/ 74645 w 3194561"/>
                <a:gd name="connsiteY3" fmla="*/ 802432 h 2090057"/>
                <a:gd name="connsiteX4" fmla="*/ 0 w 3194561"/>
                <a:gd name="connsiteY4" fmla="*/ 1194318 h 2090057"/>
                <a:gd name="connsiteX5" fmla="*/ 18661 w 3194561"/>
                <a:gd name="connsiteY5" fmla="*/ 1492898 h 2090057"/>
                <a:gd name="connsiteX6" fmla="*/ 37322 w 3194561"/>
                <a:gd name="connsiteY6" fmla="*/ 1548881 h 2090057"/>
                <a:gd name="connsiteX7" fmla="*/ 93306 w 3194561"/>
                <a:gd name="connsiteY7" fmla="*/ 1884783 h 2090057"/>
                <a:gd name="connsiteX8" fmla="*/ 186612 w 3194561"/>
                <a:gd name="connsiteY8" fmla="*/ 1978089 h 2090057"/>
                <a:gd name="connsiteX9" fmla="*/ 466531 w 3194561"/>
                <a:gd name="connsiteY9" fmla="*/ 2034073 h 2090057"/>
                <a:gd name="connsiteX10" fmla="*/ 1212979 w 3194561"/>
                <a:gd name="connsiteY10" fmla="*/ 2071395 h 2090057"/>
                <a:gd name="connsiteX11" fmla="*/ 1492898 w 3194561"/>
                <a:gd name="connsiteY11" fmla="*/ 2090057 h 2090057"/>
                <a:gd name="connsiteX12" fmla="*/ 1922106 w 3194561"/>
                <a:gd name="connsiteY12" fmla="*/ 2071395 h 2090057"/>
                <a:gd name="connsiteX13" fmla="*/ 2034073 w 3194561"/>
                <a:gd name="connsiteY13" fmla="*/ 2034073 h 2090057"/>
                <a:gd name="connsiteX14" fmla="*/ 2071396 w 3194561"/>
                <a:gd name="connsiteY14" fmla="*/ 1922106 h 2090057"/>
                <a:gd name="connsiteX15" fmla="*/ 2034073 w 3194561"/>
                <a:gd name="connsiteY15" fmla="*/ 1418253 h 2090057"/>
                <a:gd name="connsiteX16" fmla="*/ 2052735 w 3194561"/>
                <a:gd name="connsiteY16" fmla="*/ 1138334 h 2090057"/>
                <a:gd name="connsiteX17" fmla="*/ 2071396 w 3194561"/>
                <a:gd name="connsiteY17" fmla="*/ 1082351 h 2090057"/>
                <a:gd name="connsiteX18" fmla="*/ 2239347 w 3194561"/>
                <a:gd name="connsiteY18" fmla="*/ 1045028 h 2090057"/>
                <a:gd name="connsiteX19" fmla="*/ 2295331 w 3194561"/>
                <a:gd name="connsiteY19" fmla="*/ 1026367 h 2090057"/>
                <a:gd name="connsiteX20" fmla="*/ 2500604 w 3194561"/>
                <a:gd name="connsiteY20" fmla="*/ 989044 h 2090057"/>
                <a:gd name="connsiteX21" fmla="*/ 2705877 w 3194561"/>
                <a:gd name="connsiteY21" fmla="*/ 970383 h 2090057"/>
                <a:gd name="connsiteX22" fmla="*/ 3153747 w 3194561"/>
                <a:gd name="connsiteY22" fmla="*/ 914400 h 2090057"/>
                <a:gd name="connsiteX23" fmla="*/ 3172408 w 3194561"/>
                <a:gd name="connsiteY23" fmla="*/ 858416 h 2090057"/>
                <a:gd name="connsiteX24" fmla="*/ 3172408 w 3194561"/>
                <a:gd name="connsiteY24" fmla="*/ 578498 h 2090057"/>
                <a:gd name="connsiteX25" fmla="*/ 3041779 w 3194561"/>
                <a:gd name="connsiteY25" fmla="*/ 410546 h 2090057"/>
                <a:gd name="connsiteX26" fmla="*/ 2985796 w 3194561"/>
                <a:gd name="connsiteY26" fmla="*/ 373224 h 2090057"/>
                <a:gd name="connsiteX27" fmla="*/ 2873828 w 3194561"/>
                <a:gd name="connsiteY27" fmla="*/ 279918 h 2090057"/>
                <a:gd name="connsiteX28" fmla="*/ 2705877 w 3194561"/>
                <a:gd name="connsiteY28" fmla="*/ 130628 h 2090057"/>
                <a:gd name="connsiteX29" fmla="*/ 2668555 w 3194561"/>
                <a:gd name="connsiteY29" fmla="*/ 74644 h 2090057"/>
                <a:gd name="connsiteX30" fmla="*/ 2071396 w 3194561"/>
                <a:gd name="connsiteY30" fmla="*/ 93306 h 2090057"/>
                <a:gd name="connsiteX31" fmla="*/ 1623526 w 3194561"/>
                <a:gd name="connsiteY31" fmla="*/ 167951 h 2090057"/>
                <a:gd name="connsiteX32" fmla="*/ 1436914 w 3194561"/>
                <a:gd name="connsiteY32" fmla="*/ 186612 h 2090057"/>
                <a:gd name="connsiteX33" fmla="*/ 1250302 w 3194561"/>
                <a:gd name="connsiteY33" fmla="*/ 167951 h 2090057"/>
                <a:gd name="connsiteX34" fmla="*/ 1138335 w 3194561"/>
                <a:gd name="connsiteY34" fmla="*/ 130628 h 2090057"/>
                <a:gd name="connsiteX35" fmla="*/ 1063690 w 3194561"/>
                <a:gd name="connsiteY35" fmla="*/ 111967 h 2090057"/>
                <a:gd name="connsiteX36" fmla="*/ 877077 w 3194561"/>
                <a:gd name="connsiteY36" fmla="*/ 74644 h 2090057"/>
                <a:gd name="connsiteX37" fmla="*/ 821094 w 3194561"/>
                <a:gd name="connsiteY37" fmla="*/ 37322 h 2090057"/>
                <a:gd name="connsiteX38" fmla="*/ 746449 w 3194561"/>
                <a:gd name="connsiteY38" fmla="*/ 18661 h 2090057"/>
                <a:gd name="connsiteX39" fmla="*/ 690465 w 3194561"/>
                <a:gd name="connsiteY39" fmla="*/ 0 h 2090057"/>
                <a:gd name="connsiteX40" fmla="*/ 578498 w 3194561"/>
                <a:gd name="connsiteY40" fmla="*/ 18661 h 2090057"/>
                <a:gd name="connsiteX41" fmla="*/ 522514 w 3194561"/>
                <a:gd name="connsiteY41" fmla="*/ 37322 h 2090057"/>
                <a:gd name="connsiteX42" fmla="*/ 242596 w 3194561"/>
                <a:gd name="connsiteY42" fmla="*/ 37322 h 2090057"/>
                <a:gd name="connsiteX43" fmla="*/ 335902 w 3194561"/>
                <a:gd name="connsiteY43" fmla="*/ 149289 h 209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94561" h="2090057">
                  <a:moveTo>
                    <a:pt x="298579" y="37322"/>
                  </a:moveTo>
                  <a:lnTo>
                    <a:pt x="298579" y="37322"/>
                  </a:lnTo>
                  <a:cubicBezTo>
                    <a:pt x="273698" y="149289"/>
                    <a:pt x="261616" y="264892"/>
                    <a:pt x="223935" y="373224"/>
                  </a:cubicBezTo>
                  <a:cubicBezTo>
                    <a:pt x="174172" y="516293"/>
                    <a:pt x="114501" y="656293"/>
                    <a:pt x="74645" y="802432"/>
                  </a:cubicBezTo>
                  <a:cubicBezTo>
                    <a:pt x="39656" y="930724"/>
                    <a:pt x="24882" y="1063689"/>
                    <a:pt x="0" y="1194318"/>
                  </a:cubicBezTo>
                  <a:cubicBezTo>
                    <a:pt x="6220" y="1293845"/>
                    <a:pt x="8222" y="1393725"/>
                    <a:pt x="18661" y="1492898"/>
                  </a:cubicBezTo>
                  <a:cubicBezTo>
                    <a:pt x="20720" y="1512460"/>
                    <a:pt x="34722" y="1529383"/>
                    <a:pt x="37322" y="1548881"/>
                  </a:cubicBezTo>
                  <a:cubicBezTo>
                    <a:pt x="47905" y="1628249"/>
                    <a:pt x="38257" y="1798277"/>
                    <a:pt x="93306" y="1884783"/>
                  </a:cubicBezTo>
                  <a:cubicBezTo>
                    <a:pt x="116920" y="1921891"/>
                    <a:pt x="144884" y="1964180"/>
                    <a:pt x="186612" y="1978089"/>
                  </a:cubicBezTo>
                  <a:cubicBezTo>
                    <a:pt x="325506" y="2024388"/>
                    <a:pt x="297436" y="2023720"/>
                    <a:pt x="466531" y="2034073"/>
                  </a:cubicBezTo>
                  <a:cubicBezTo>
                    <a:pt x="715192" y="2049297"/>
                    <a:pt x="964404" y="2054823"/>
                    <a:pt x="1212979" y="2071395"/>
                  </a:cubicBezTo>
                  <a:lnTo>
                    <a:pt x="1492898" y="2090057"/>
                  </a:lnTo>
                  <a:cubicBezTo>
                    <a:pt x="1635967" y="2083836"/>
                    <a:pt x="1779662" y="2086131"/>
                    <a:pt x="1922106" y="2071395"/>
                  </a:cubicBezTo>
                  <a:cubicBezTo>
                    <a:pt x="1961238" y="2067347"/>
                    <a:pt x="2034073" y="2034073"/>
                    <a:pt x="2034073" y="2034073"/>
                  </a:cubicBezTo>
                  <a:cubicBezTo>
                    <a:pt x="2046514" y="1996751"/>
                    <a:pt x="2073850" y="1961371"/>
                    <a:pt x="2071396" y="1922106"/>
                  </a:cubicBezTo>
                  <a:cubicBezTo>
                    <a:pt x="2048449" y="1554953"/>
                    <a:pt x="2061764" y="1722837"/>
                    <a:pt x="2034073" y="1418253"/>
                  </a:cubicBezTo>
                  <a:cubicBezTo>
                    <a:pt x="2040294" y="1324947"/>
                    <a:pt x="2042408" y="1231275"/>
                    <a:pt x="2052735" y="1138334"/>
                  </a:cubicBezTo>
                  <a:cubicBezTo>
                    <a:pt x="2054907" y="1118784"/>
                    <a:pt x="2053802" y="1091148"/>
                    <a:pt x="2071396" y="1082351"/>
                  </a:cubicBezTo>
                  <a:cubicBezTo>
                    <a:pt x="2122691" y="1056704"/>
                    <a:pt x="2183710" y="1058937"/>
                    <a:pt x="2239347" y="1045028"/>
                  </a:cubicBezTo>
                  <a:cubicBezTo>
                    <a:pt x="2258430" y="1040257"/>
                    <a:pt x="2276248" y="1031138"/>
                    <a:pt x="2295331" y="1026367"/>
                  </a:cubicBezTo>
                  <a:cubicBezTo>
                    <a:pt x="2331990" y="1017202"/>
                    <a:pt x="2469187" y="992740"/>
                    <a:pt x="2500604" y="989044"/>
                  </a:cubicBezTo>
                  <a:cubicBezTo>
                    <a:pt x="2568840" y="981016"/>
                    <a:pt x="2637615" y="978184"/>
                    <a:pt x="2705877" y="970383"/>
                  </a:cubicBezTo>
                  <a:cubicBezTo>
                    <a:pt x="2855356" y="953300"/>
                    <a:pt x="3004457" y="933061"/>
                    <a:pt x="3153747" y="914400"/>
                  </a:cubicBezTo>
                  <a:cubicBezTo>
                    <a:pt x="3159967" y="895739"/>
                    <a:pt x="3167637" y="877499"/>
                    <a:pt x="3172408" y="858416"/>
                  </a:cubicBezTo>
                  <a:cubicBezTo>
                    <a:pt x="3197169" y="759371"/>
                    <a:pt x="3206366" y="687163"/>
                    <a:pt x="3172408" y="578498"/>
                  </a:cubicBezTo>
                  <a:cubicBezTo>
                    <a:pt x="3157755" y="531608"/>
                    <a:pt x="3085572" y="447040"/>
                    <a:pt x="3041779" y="410546"/>
                  </a:cubicBezTo>
                  <a:cubicBezTo>
                    <a:pt x="3024550" y="396188"/>
                    <a:pt x="3004457" y="385665"/>
                    <a:pt x="2985796" y="373224"/>
                  </a:cubicBezTo>
                  <a:cubicBezTo>
                    <a:pt x="2917770" y="271187"/>
                    <a:pt x="2987475" y="355683"/>
                    <a:pt x="2873828" y="279918"/>
                  </a:cubicBezTo>
                  <a:cubicBezTo>
                    <a:pt x="2824046" y="246730"/>
                    <a:pt x="2745960" y="177392"/>
                    <a:pt x="2705877" y="130628"/>
                  </a:cubicBezTo>
                  <a:cubicBezTo>
                    <a:pt x="2691281" y="113599"/>
                    <a:pt x="2680996" y="93305"/>
                    <a:pt x="2668555" y="74644"/>
                  </a:cubicBezTo>
                  <a:cubicBezTo>
                    <a:pt x="2469502" y="80865"/>
                    <a:pt x="2270105" y="80059"/>
                    <a:pt x="2071396" y="93306"/>
                  </a:cubicBezTo>
                  <a:cubicBezTo>
                    <a:pt x="1944368" y="101775"/>
                    <a:pt x="1752632" y="149507"/>
                    <a:pt x="1623526" y="167951"/>
                  </a:cubicBezTo>
                  <a:cubicBezTo>
                    <a:pt x="1561640" y="176792"/>
                    <a:pt x="1499118" y="180392"/>
                    <a:pt x="1436914" y="186612"/>
                  </a:cubicBezTo>
                  <a:cubicBezTo>
                    <a:pt x="1374710" y="180392"/>
                    <a:pt x="1311745" y="179472"/>
                    <a:pt x="1250302" y="167951"/>
                  </a:cubicBezTo>
                  <a:cubicBezTo>
                    <a:pt x="1211635" y="160701"/>
                    <a:pt x="1176017" y="141933"/>
                    <a:pt x="1138335" y="130628"/>
                  </a:cubicBezTo>
                  <a:cubicBezTo>
                    <a:pt x="1113769" y="123258"/>
                    <a:pt x="1088768" y="117341"/>
                    <a:pt x="1063690" y="111967"/>
                  </a:cubicBezTo>
                  <a:cubicBezTo>
                    <a:pt x="1001662" y="98675"/>
                    <a:pt x="877077" y="74644"/>
                    <a:pt x="877077" y="74644"/>
                  </a:cubicBezTo>
                  <a:cubicBezTo>
                    <a:pt x="858416" y="62203"/>
                    <a:pt x="841708" y="46157"/>
                    <a:pt x="821094" y="37322"/>
                  </a:cubicBezTo>
                  <a:cubicBezTo>
                    <a:pt x="797520" y="27219"/>
                    <a:pt x="771110" y="25707"/>
                    <a:pt x="746449" y="18661"/>
                  </a:cubicBezTo>
                  <a:cubicBezTo>
                    <a:pt x="727535" y="13257"/>
                    <a:pt x="709126" y="6220"/>
                    <a:pt x="690465" y="0"/>
                  </a:cubicBezTo>
                  <a:cubicBezTo>
                    <a:pt x="653143" y="6220"/>
                    <a:pt x="615434" y="10453"/>
                    <a:pt x="578498" y="18661"/>
                  </a:cubicBezTo>
                  <a:cubicBezTo>
                    <a:pt x="559296" y="22928"/>
                    <a:pt x="542154" y="36231"/>
                    <a:pt x="522514" y="37322"/>
                  </a:cubicBezTo>
                  <a:cubicBezTo>
                    <a:pt x="429352" y="42498"/>
                    <a:pt x="335902" y="37322"/>
                    <a:pt x="242596" y="37322"/>
                  </a:cubicBezTo>
                  <a:lnTo>
                    <a:pt x="335902" y="149289"/>
                  </a:lnTo>
                </a:path>
              </a:pathLst>
            </a:cu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F0DCC81-A283-B929-47AF-90B8B0BD25DA}"/>
                </a:ext>
              </a:extLst>
            </p:cNvPr>
            <p:cNvSpPr/>
            <p:nvPr/>
          </p:nvSpPr>
          <p:spPr>
            <a:xfrm>
              <a:off x="227045" y="4130485"/>
              <a:ext cx="3194561" cy="2090057"/>
            </a:xfrm>
            <a:custGeom>
              <a:avLst/>
              <a:gdLst>
                <a:gd name="connsiteX0" fmla="*/ 298579 w 3194561"/>
                <a:gd name="connsiteY0" fmla="*/ 37322 h 2090057"/>
                <a:gd name="connsiteX1" fmla="*/ 298579 w 3194561"/>
                <a:gd name="connsiteY1" fmla="*/ 37322 h 2090057"/>
                <a:gd name="connsiteX2" fmla="*/ 223935 w 3194561"/>
                <a:gd name="connsiteY2" fmla="*/ 373224 h 2090057"/>
                <a:gd name="connsiteX3" fmla="*/ 74645 w 3194561"/>
                <a:gd name="connsiteY3" fmla="*/ 802432 h 2090057"/>
                <a:gd name="connsiteX4" fmla="*/ 0 w 3194561"/>
                <a:gd name="connsiteY4" fmla="*/ 1194318 h 2090057"/>
                <a:gd name="connsiteX5" fmla="*/ 18661 w 3194561"/>
                <a:gd name="connsiteY5" fmla="*/ 1492898 h 2090057"/>
                <a:gd name="connsiteX6" fmla="*/ 37322 w 3194561"/>
                <a:gd name="connsiteY6" fmla="*/ 1548881 h 2090057"/>
                <a:gd name="connsiteX7" fmla="*/ 93306 w 3194561"/>
                <a:gd name="connsiteY7" fmla="*/ 1884783 h 2090057"/>
                <a:gd name="connsiteX8" fmla="*/ 186612 w 3194561"/>
                <a:gd name="connsiteY8" fmla="*/ 1978089 h 2090057"/>
                <a:gd name="connsiteX9" fmla="*/ 466531 w 3194561"/>
                <a:gd name="connsiteY9" fmla="*/ 2034073 h 2090057"/>
                <a:gd name="connsiteX10" fmla="*/ 1212979 w 3194561"/>
                <a:gd name="connsiteY10" fmla="*/ 2071395 h 2090057"/>
                <a:gd name="connsiteX11" fmla="*/ 1492898 w 3194561"/>
                <a:gd name="connsiteY11" fmla="*/ 2090057 h 2090057"/>
                <a:gd name="connsiteX12" fmla="*/ 1922106 w 3194561"/>
                <a:gd name="connsiteY12" fmla="*/ 2071395 h 2090057"/>
                <a:gd name="connsiteX13" fmla="*/ 2034073 w 3194561"/>
                <a:gd name="connsiteY13" fmla="*/ 2034073 h 2090057"/>
                <a:gd name="connsiteX14" fmla="*/ 2071396 w 3194561"/>
                <a:gd name="connsiteY14" fmla="*/ 1922106 h 2090057"/>
                <a:gd name="connsiteX15" fmla="*/ 2034073 w 3194561"/>
                <a:gd name="connsiteY15" fmla="*/ 1418253 h 2090057"/>
                <a:gd name="connsiteX16" fmla="*/ 2052735 w 3194561"/>
                <a:gd name="connsiteY16" fmla="*/ 1138334 h 2090057"/>
                <a:gd name="connsiteX17" fmla="*/ 2071396 w 3194561"/>
                <a:gd name="connsiteY17" fmla="*/ 1082351 h 2090057"/>
                <a:gd name="connsiteX18" fmla="*/ 2239347 w 3194561"/>
                <a:gd name="connsiteY18" fmla="*/ 1045028 h 2090057"/>
                <a:gd name="connsiteX19" fmla="*/ 2295331 w 3194561"/>
                <a:gd name="connsiteY19" fmla="*/ 1026367 h 2090057"/>
                <a:gd name="connsiteX20" fmla="*/ 2500604 w 3194561"/>
                <a:gd name="connsiteY20" fmla="*/ 989044 h 2090057"/>
                <a:gd name="connsiteX21" fmla="*/ 2705877 w 3194561"/>
                <a:gd name="connsiteY21" fmla="*/ 970383 h 2090057"/>
                <a:gd name="connsiteX22" fmla="*/ 3153747 w 3194561"/>
                <a:gd name="connsiteY22" fmla="*/ 914400 h 2090057"/>
                <a:gd name="connsiteX23" fmla="*/ 3172408 w 3194561"/>
                <a:gd name="connsiteY23" fmla="*/ 858416 h 2090057"/>
                <a:gd name="connsiteX24" fmla="*/ 3172408 w 3194561"/>
                <a:gd name="connsiteY24" fmla="*/ 578498 h 2090057"/>
                <a:gd name="connsiteX25" fmla="*/ 3041779 w 3194561"/>
                <a:gd name="connsiteY25" fmla="*/ 410546 h 2090057"/>
                <a:gd name="connsiteX26" fmla="*/ 2985796 w 3194561"/>
                <a:gd name="connsiteY26" fmla="*/ 373224 h 2090057"/>
                <a:gd name="connsiteX27" fmla="*/ 2873828 w 3194561"/>
                <a:gd name="connsiteY27" fmla="*/ 279918 h 2090057"/>
                <a:gd name="connsiteX28" fmla="*/ 2705877 w 3194561"/>
                <a:gd name="connsiteY28" fmla="*/ 130628 h 2090057"/>
                <a:gd name="connsiteX29" fmla="*/ 2668555 w 3194561"/>
                <a:gd name="connsiteY29" fmla="*/ 74644 h 2090057"/>
                <a:gd name="connsiteX30" fmla="*/ 2071396 w 3194561"/>
                <a:gd name="connsiteY30" fmla="*/ 93306 h 2090057"/>
                <a:gd name="connsiteX31" fmla="*/ 1623526 w 3194561"/>
                <a:gd name="connsiteY31" fmla="*/ 167951 h 2090057"/>
                <a:gd name="connsiteX32" fmla="*/ 1436914 w 3194561"/>
                <a:gd name="connsiteY32" fmla="*/ 186612 h 2090057"/>
                <a:gd name="connsiteX33" fmla="*/ 1250302 w 3194561"/>
                <a:gd name="connsiteY33" fmla="*/ 167951 h 2090057"/>
                <a:gd name="connsiteX34" fmla="*/ 1138335 w 3194561"/>
                <a:gd name="connsiteY34" fmla="*/ 130628 h 2090057"/>
                <a:gd name="connsiteX35" fmla="*/ 1063690 w 3194561"/>
                <a:gd name="connsiteY35" fmla="*/ 111967 h 2090057"/>
                <a:gd name="connsiteX36" fmla="*/ 877077 w 3194561"/>
                <a:gd name="connsiteY36" fmla="*/ 74644 h 2090057"/>
                <a:gd name="connsiteX37" fmla="*/ 821094 w 3194561"/>
                <a:gd name="connsiteY37" fmla="*/ 37322 h 2090057"/>
                <a:gd name="connsiteX38" fmla="*/ 746449 w 3194561"/>
                <a:gd name="connsiteY38" fmla="*/ 18661 h 2090057"/>
                <a:gd name="connsiteX39" fmla="*/ 690465 w 3194561"/>
                <a:gd name="connsiteY39" fmla="*/ 0 h 2090057"/>
                <a:gd name="connsiteX40" fmla="*/ 578498 w 3194561"/>
                <a:gd name="connsiteY40" fmla="*/ 18661 h 2090057"/>
                <a:gd name="connsiteX41" fmla="*/ 522514 w 3194561"/>
                <a:gd name="connsiteY41" fmla="*/ 37322 h 2090057"/>
                <a:gd name="connsiteX42" fmla="*/ 242596 w 3194561"/>
                <a:gd name="connsiteY42" fmla="*/ 37322 h 2090057"/>
                <a:gd name="connsiteX43" fmla="*/ 335902 w 3194561"/>
                <a:gd name="connsiteY43" fmla="*/ 149289 h 209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94561" h="2090057">
                  <a:moveTo>
                    <a:pt x="298579" y="37322"/>
                  </a:moveTo>
                  <a:lnTo>
                    <a:pt x="298579" y="37322"/>
                  </a:lnTo>
                  <a:cubicBezTo>
                    <a:pt x="273698" y="149289"/>
                    <a:pt x="261616" y="264892"/>
                    <a:pt x="223935" y="373224"/>
                  </a:cubicBezTo>
                  <a:cubicBezTo>
                    <a:pt x="174172" y="516293"/>
                    <a:pt x="114501" y="656293"/>
                    <a:pt x="74645" y="802432"/>
                  </a:cubicBezTo>
                  <a:cubicBezTo>
                    <a:pt x="39656" y="930724"/>
                    <a:pt x="24882" y="1063689"/>
                    <a:pt x="0" y="1194318"/>
                  </a:cubicBezTo>
                  <a:cubicBezTo>
                    <a:pt x="6220" y="1293845"/>
                    <a:pt x="8222" y="1393725"/>
                    <a:pt x="18661" y="1492898"/>
                  </a:cubicBezTo>
                  <a:cubicBezTo>
                    <a:pt x="20720" y="1512460"/>
                    <a:pt x="34722" y="1529383"/>
                    <a:pt x="37322" y="1548881"/>
                  </a:cubicBezTo>
                  <a:cubicBezTo>
                    <a:pt x="47905" y="1628249"/>
                    <a:pt x="38257" y="1798277"/>
                    <a:pt x="93306" y="1884783"/>
                  </a:cubicBezTo>
                  <a:cubicBezTo>
                    <a:pt x="116920" y="1921891"/>
                    <a:pt x="144884" y="1964180"/>
                    <a:pt x="186612" y="1978089"/>
                  </a:cubicBezTo>
                  <a:cubicBezTo>
                    <a:pt x="325506" y="2024388"/>
                    <a:pt x="297436" y="2023720"/>
                    <a:pt x="466531" y="2034073"/>
                  </a:cubicBezTo>
                  <a:cubicBezTo>
                    <a:pt x="715192" y="2049297"/>
                    <a:pt x="964404" y="2054823"/>
                    <a:pt x="1212979" y="2071395"/>
                  </a:cubicBezTo>
                  <a:lnTo>
                    <a:pt x="1492898" y="2090057"/>
                  </a:lnTo>
                  <a:cubicBezTo>
                    <a:pt x="1635967" y="2083836"/>
                    <a:pt x="1779662" y="2086131"/>
                    <a:pt x="1922106" y="2071395"/>
                  </a:cubicBezTo>
                  <a:cubicBezTo>
                    <a:pt x="1961238" y="2067347"/>
                    <a:pt x="2034073" y="2034073"/>
                    <a:pt x="2034073" y="2034073"/>
                  </a:cubicBezTo>
                  <a:cubicBezTo>
                    <a:pt x="2046514" y="1996751"/>
                    <a:pt x="2073850" y="1961371"/>
                    <a:pt x="2071396" y="1922106"/>
                  </a:cubicBezTo>
                  <a:cubicBezTo>
                    <a:pt x="2048449" y="1554953"/>
                    <a:pt x="2061764" y="1722837"/>
                    <a:pt x="2034073" y="1418253"/>
                  </a:cubicBezTo>
                  <a:cubicBezTo>
                    <a:pt x="2040294" y="1324947"/>
                    <a:pt x="2042408" y="1231275"/>
                    <a:pt x="2052735" y="1138334"/>
                  </a:cubicBezTo>
                  <a:cubicBezTo>
                    <a:pt x="2054907" y="1118784"/>
                    <a:pt x="2053802" y="1091148"/>
                    <a:pt x="2071396" y="1082351"/>
                  </a:cubicBezTo>
                  <a:cubicBezTo>
                    <a:pt x="2122691" y="1056704"/>
                    <a:pt x="2183710" y="1058937"/>
                    <a:pt x="2239347" y="1045028"/>
                  </a:cubicBezTo>
                  <a:cubicBezTo>
                    <a:pt x="2258430" y="1040257"/>
                    <a:pt x="2276248" y="1031138"/>
                    <a:pt x="2295331" y="1026367"/>
                  </a:cubicBezTo>
                  <a:cubicBezTo>
                    <a:pt x="2331990" y="1017202"/>
                    <a:pt x="2469187" y="992740"/>
                    <a:pt x="2500604" y="989044"/>
                  </a:cubicBezTo>
                  <a:cubicBezTo>
                    <a:pt x="2568840" y="981016"/>
                    <a:pt x="2637615" y="978184"/>
                    <a:pt x="2705877" y="970383"/>
                  </a:cubicBezTo>
                  <a:cubicBezTo>
                    <a:pt x="2855356" y="953300"/>
                    <a:pt x="3004457" y="933061"/>
                    <a:pt x="3153747" y="914400"/>
                  </a:cubicBezTo>
                  <a:cubicBezTo>
                    <a:pt x="3159967" y="895739"/>
                    <a:pt x="3167637" y="877499"/>
                    <a:pt x="3172408" y="858416"/>
                  </a:cubicBezTo>
                  <a:cubicBezTo>
                    <a:pt x="3197169" y="759371"/>
                    <a:pt x="3206366" y="687163"/>
                    <a:pt x="3172408" y="578498"/>
                  </a:cubicBezTo>
                  <a:cubicBezTo>
                    <a:pt x="3157755" y="531608"/>
                    <a:pt x="3085572" y="447040"/>
                    <a:pt x="3041779" y="410546"/>
                  </a:cubicBezTo>
                  <a:cubicBezTo>
                    <a:pt x="3024550" y="396188"/>
                    <a:pt x="3004457" y="385665"/>
                    <a:pt x="2985796" y="373224"/>
                  </a:cubicBezTo>
                  <a:cubicBezTo>
                    <a:pt x="2917770" y="271187"/>
                    <a:pt x="2987475" y="355683"/>
                    <a:pt x="2873828" y="279918"/>
                  </a:cubicBezTo>
                  <a:cubicBezTo>
                    <a:pt x="2824046" y="246730"/>
                    <a:pt x="2745960" y="177392"/>
                    <a:pt x="2705877" y="130628"/>
                  </a:cubicBezTo>
                  <a:cubicBezTo>
                    <a:pt x="2691281" y="113599"/>
                    <a:pt x="2680996" y="93305"/>
                    <a:pt x="2668555" y="74644"/>
                  </a:cubicBezTo>
                  <a:cubicBezTo>
                    <a:pt x="2469502" y="80865"/>
                    <a:pt x="2270105" y="80059"/>
                    <a:pt x="2071396" y="93306"/>
                  </a:cubicBezTo>
                  <a:cubicBezTo>
                    <a:pt x="1944368" y="101775"/>
                    <a:pt x="1752632" y="149507"/>
                    <a:pt x="1623526" y="167951"/>
                  </a:cubicBezTo>
                  <a:cubicBezTo>
                    <a:pt x="1561640" y="176792"/>
                    <a:pt x="1499118" y="180392"/>
                    <a:pt x="1436914" y="186612"/>
                  </a:cubicBezTo>
                  <a:cubicBezTo>
                    <a:pt x="1374710" y="180392"/>
                    <a:pt x="1311745" y="179472"/>
                    <a:pt x="1250302" y="167951"/>
                  </a:cubicBezTo>
                  <a:cubicBezTo>
                    <a:pt x="1211635" y="160701"/>
                    <a:pt x="1176017" y="141933"/>
                    <a:pt x="1138335" y="130628"/>
                  </a:cubicBezTo>
                  <a:cubicBezTo>
                    <a:pt x="1113769" y="123258"/>
                    <a:pt x="1088768" y="117341"/>
                    <a:pt x="1063690" y="111967"/>
                  </a:cubicBezTo>
                  <a:cubicBezTo>
                    <a:pt x="1001662" y="98675"/>
                    <a:pt x="877077" y="74644"/>
                    <a:pt x="877077" y="74644"/>
                  </a:cubicBezTo>
                  <a:cubicBezTo>
                    <a:pt x="858416" y="62203"/>
                    <a:pt x="841708" y="46157"/>
                    <a:pt x="821094" y="37322"/>
                  </a:cubicBezTo>
                  <a:cubicBezTo>
                    <a:pt x="797520" y="27219"/>
                    <a:pt x="771110" y="25707"/>
                    <a:pt x="746449" y="18661"/>
                  </a:cubicBezTo>
                  <a:cubicBezTo>
                    <a:pt x="727535" y="13257"/>
                    <a:pt x="709126" y="6220"/>
                    <a:pt x="690465" y="0"/>
                  </a:cubicBezTo>
                  <a:cubicBezTo>
                    <a:pt x="653143" y="6220"/>
                    <a:pt x="615434" y="10453"/>
                    <a:pt x="578498" y="18661"/>
                  </a:cubicBezTo>
                  <a:cubicBezTo>
                    <a:pt x="559296" y="22928"/>
                    <a:pt x="542154" y="36231"/>
                    <a:pt x="522514" y="37322"/>
                  </a:cubicBezTo>
                  <a:cubicBezTo>
                    <a:pt x="429352" y="42498"/>
                    <a:pt x="335902" y="37322"/>
                    <a:pt x="242596" y="37322"/>
                  </a:cubicBezTo>
                  <a:lnTo>
                    <a:pt x="335902" y="149289"/>
                  </a:lnTo>
                </a:path>
              </a:pathLst>
            </a:cu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8" name="Graphic 27" descr="Sock">
              <a:extLst>
                <a:ext uri="{FF2B5EF4-FFF2-40B4-BE49-F238E27FC236}">
                  <a16:creationId xmlns:a16="http://schemas.microsoft.com/office/drawing/2014/main" id="{99137C39-1A3F-F9F7-3081-E780EB71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368523" y="415465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rown">
              <a:extLst>
                <a:ext uri="{FF2B5EF4-FFF2-40B4-BE49-F238E27FC236}">
                  <a16:creationId xmlns:a16="http://schemas.microsoft.com/office/drawing/2014/main" id="{624989B7-BB3D-DF87-204E-01D518CB6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6661" y="426229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High heel shoe">
              <a:extLst>
                <a:ext uri="{FF2B5EF4-FFF2-40B4-BE49-F238E27FC236}">
                  <a16:creationId xmlns:a16="http://schemas.microsoft.com/office/drawing/2014/main" id="{56201561-CC53-1363-97CF-C2268BA1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7700" y="524609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lippers">
              <a:extLst>
                <a:ext uri="{FF2B5EF4-FFF2-40B4-BE49-F238E27FC236}">
                  <a16:creationId xmlns:a16="http://schemas.microsoft.com/office/drawing/2014/main" id="{9E535F65-CF99-5AF4-FCFA-253BB955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83621" y="4262298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Watch">
              <a:extLst>
                <a:ext uri="{FF2B5EF4-FFF2-40B4-BE49-F238E27FC236}">
                  <a16:creationId xmlns:a16="http://schemas.microsoft.com/office/drawing/2014/main" id="{6C1A1F66-B48A-A7E7-35D0-FAEF6638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37435" y="5094803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ing">
              <a:extLst>
                <a:ext uri="{FF2B5EF4-FFF2-40B4-BE49-F238E27FC236}">
                  <a16:creationId xmlns:a16="http://schemas.microsoft.com/office/drawing/2014/main" id="{E39F03C2-379F-6B84-7589-B1CD99B4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5359" y="4247494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Baseball hat">
              <a:extLst>
                <a:ext uri="{FF2B5EF4-FFF2-40B4-BE49-F238E27FC236}">
                  <a16:creationId xmlns:a16="http://schemas.microsoft.com/office/drawing/2014/main" id="{E7AA031D-49C9-C6D2-9B58-8549124B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37435" y="4213868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Glasses">
              <a:extLst>
                <a:ext uri="{FF2B5EF4-FFF2-40B4-BE49-F238E27FC236}">
                  <a16:creationId xmlns:a16="http://schemas.microsoft.com/office/drawing/2014/main" id="{FB410914-F791-BDFA-69AB-8665310CB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251454" y="5351323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lothes hanger">
              <a:extLst>
                <a:ext uri="{FF2B5EF4-FFF2-40B4-BE49-F238E27FC236}">
                  <a16:creationId xmlns:a16="http://schemas.microsoft.com/office/drawing/2014/main" id="{11124B11-4E00-E373-842D-A485DBBA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373482" y="5273589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Suitcase">
              <a:extLst>
                <a:ext uri="{FF2B5EF4-FFF2-40B4-BE49-F238E27FC236}">
                  <a16:creationId xmlns:a16="http://schemas.microsoft.com/office/drawing/2014/main" id="{A4391CF8-C29E-7C5C-5795-6AD48A86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201835" y="5294982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4F6BCF-44B0-564B-C58B-B7BEA059781A}"/>
                </a:ext>
              </a:extLst>
            </p:cNvPr>
            <p:cNvSpPr/>
            <p:nvPr/>
          </p:nvSpPr>
          <p:spPr>
            <a:xfrm>
              <a:off x="151208" y="4160196"/>
              <a:ext cx="5359329" cy="229624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0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/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B1B0-A74E-A2CF-D271-159170D49348}"/>
              </a:ext>
            </a:extLst>
          </p:cNvPr>
          <p:cNvCxnSpPr>
            <a:cxnSpLocks/>
          </p:cNvCxnSpPr>
          <p:nvPr/>
        </p:nvCxnSpPr>
        <p:spPr>
          <a:xfrm flipH="1" flipV="1">
            <a:off x="9369287" y="3879000"/>
            <a:ext cx="1497496" cy="2308989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69AE4-0659-C049-B3BD-9D0E9A1174BD}"/>
              </a:ext>
            </a:extLst>
          </p:cNvPr>
          <p:cNvSpPr txBox="1"/>
          <p:nvPr/>
        </p:nvSpPr>
        <p:spPr>
          <a:xfrm>
            <a:off x="6301072" y="5944283"/>
            <a:ext cx="56332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5 /2 is 2 remainder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1BA789-6323-EC3B-EB93-3150520249B8}"/>
              </a:ext>
            </a:extLst>
          </p:cNvPr>
          <p:cNvSpPr txBox="1"/>
          <p:nvPr/>
        </p:nvSpPr>
        <p:spPr>
          <a:xfrm>
            <a:off x="377366" y="6285883"/>
            <a:ext cx="529436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 will have 5 objects with size 4</a:t>
            </a:r>
          </a:p>
        </p:txBody>
      </p:sp>
    </p:spTree>
    <p:extLst>
      <p:ext uri="{BB962C8B-B14F-4D97-AF65-F5344CB8AC3E}">
        <p14:creationId xmlns:p14="http://schemas.microsoft.com/office/powerpoint/2010/main" val="3926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234 -0.3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49AE0ECF-7BB9-C732-5B07-61A048CDC48A}"/>
              </a:ext>
            </a:extLst>
          </p:cNvPr>
          <p:cNvSpPr/>
          <p:nvPr/>
        </p:nvSpPr>
        <p:spPr>
          <a:xfrm>
            <a:off x="832932" y="3601182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50000"/>
              <a:alpha val="505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67E4EB-D237-963B-3ED8-F22ABBEE3A67}"/>
              </a:ext>
            </a:extLst>
          </p:cNvPr>
          <p:cNvSpPr/>
          <p:nvPr/>
        </p:nvSpPr>
        <p:spPr>
          <a:xfrm rot="10800000">
            <a:off x="3045652" y="1554425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75000"/>
              <a:alpha val="1414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DD50D53A-AB37-A06D-A016-3AD841974203}"/>
              </a:ext>
            </a:extLst>
          </p:cNvPr>
          <p:cNvSpPr/>
          <p:nvPr/>
        </p:nvSpPr>
        <p:spPr>
          <a:xfrm rot="10800000">
            <a:off x="2913260" y="3658395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2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965324" y="1497212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11" y="1513497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6999" y="2558394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73683"/>
              </p:ext>
            </p:extLst>
          </p:nvPr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pic>
        <p:nvPicPr>
          <p:cNvPr id="13" name="Graphic 12" descr="Long sleeve shirt">
            <a:extLst>
              <a:ext uri="{FF2B5EF4-FFF2-40B4-BE49-F238E27FC236}">
                <a16:creationId xmlns:a16="http://schemas.microsoft.com/office/drawing/2014/main" id="{26B8210F-51DA-1787-1C54-4DD464FEF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3013" y="1606709"/>
            <a:ext cx="914400" cy="914400"/>
          </a:xfrm>
          <a:prstGeom prst="rect">
            <a:avLst/>
          </a:prstGeom>
        </p:spPr>
      </p:pic>
      <p:pic>
        <p:nvPicPr>
          <p:cNvPr id="15" name="Graphic 14" descr="Skirt">
            <a:extLst>
              <a:ext uri="{FF2B5EF4-FFF2-40B4-BE49-F238E27FC236}">
                <a16:creationId xmlns:a16="http://schemas.microsoft.com/office/drawing/2014/main" id="{E01DF9A7-CC6F-32CB-604C-EDCB7A9B9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7864" y="1620622"/>
            <a:ext cx="914400" cy="914400"/>
          </a:xfrm>
          <a:prstGeom prst="rect">
            <a:avLst/>
          </a:prstGeom>
        </p:spPr>
      </p:pic>
      <p:pic>
        <p:nvPicPr>
          <p:cNvPr id="23" name="Graphic 22" descr="Shoe">
            <a:extLst>
              <a:ext uri="{FF2B5EF4-FFF2-40B4-BE49-F238E27FC236}">
                <a16:creationId xmlns:a16="http://schemas.microsoft.com/office/drawing/2014/main" id="{42233E8C-0A85-37C8-1643-D77DA43DE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28" y="253502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941182-E679-24AB-DEFC-A98DEF2B5871}"/>
              </a:ext>
            </a:extLst>
          </p:cNvPr>
          <p:cNvSpPr txBox="1"/>
          <p:nvPr/>
        </p:nvSpPr>
        <p:spPr>
          <a:xfrm>
            <a:off x="331297" y="5401224"/>
            <a:ext cx="98777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5(obj with size 4) /2 is 2(objects with size 4) remainder 1 (objects with size 4)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74C006-70BE-818D-47CD-959CCD073611}"/>
              </a:ext>
            </a:extLst>
          </p:cNvPr>
          <p:cNvCxnSpPr>
            <a:cxnSpLocks/>
          </p:cNvCxnSpPr>
          <p:nvPr/>
        </p:nvCxnSpPr>
        <p:spPr>
          <a:xfrm flipV="1">
            <a:off x="3711545" y="3879000"/>
            <a:ext cx="5657742" cy="2415783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49EF50-8257-35DC-8A1F-2F2FAB5840BC}"/>
              </a:ext>
            </a:extLst>
          </p:cNvPr>
          <p:cNvSpPr/>
          <p:nvPr/>
        </p:nvSpPr>
        <p:spPr>
          <a:xfrm>
            <a:off x="1242728" y="1497212"/>
            <a:ext cx="1644685" cy="930685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B9F86F-BDD1-FCFD-8B57-03FE70A0DAB0}"/>
              </a:ext>
            </a:extLst>
          </p:cNvPr>
          <p:cNvSpPr/>
          <p:nvPr/>
        </p:nvSpPr>
        <p:spPr>
          <a:xfrm>
            <a:off x="1240568" y="2547344"/>
            <a:ext cx="1644685" cy="930685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9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0.00638 -0.3076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56 -0.08935 0.11107 -0.17847 0.0793 -0.23402 C 0.04766 -0.28935 -0.07122 -0.31088 -0.1901 -0.3324 " pathEditMode="relative" ptsTypes="AAA">
                                      <p:cBhvr>
                                        <p:cTn id="3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16888 -0.0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17" grpId="0" animBg="1"/>
      <p:bldP spid="47" grpId="0" animBg="1"/>
      <p:bldP spid="41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49AE0ECF-7BB9-C732-5B07-61A048CDC48A}"/>
              </a:ext>
            </a:extLst>
          </p:cNvPr>
          <p:cNvSpPr/>
          <p:nvPr/>
        </p:nvSpPr>
        <p:spPr>
          <a:xfrm>
            <a:off x="832932" y="3601182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50000"/>
              <a:alpha val="505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67E4EB-D237-963B-3ED8-F22ABBEE3A67}"/>
              </a:ext>
            </a:extLst>
          </p:cNvPr>
          <p:cNvSpPr/>
          <p:nvPr/>
        </p:nvSpPr>
        <p:spPr>
          <a:xfrm rot="10800000">
            <a:off x="3045652" y="1554425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75000"/>
              <a:alpha val="1414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DD50D53A-AB37-A06D-A016-3AD841974203}"/>
              </a:ext>
            </a:extLst>
          </p:cNvPr>
          <p:cNvSpPr/>
          <p:nvPr/>
        </p:nvSpPr>
        <p:spPr>
          <a:xfrm rot="10800000">
            <a:off x="2913260" y="3658395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>
              <a:lumMod val="2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D3C41C-626A-FB83-5043-62AEB99521F6}"/>
              </a:ext>
            </a:extLst>
          </p:cNvPr>
          <p:cNvSpPr/>
          <p:nvPr/>
        </p:nvSpPr>
        <p:spPr>
          <a:xfrm>
            <a:off x="965324" y="1497212"/>
            <a:ext cx="3194561" cy="2090057"/>
          </a:xfrm>
          <a:custGeom>
            <a:avLst/>
            <a:gdLst>
              <a:gd name="connsiteX0" fmla="*/ 298579 w 3194561"/>
              <a:gd name="connsiteY0" fmla="*/ 37322 h 2090057"/>
              <a:gd name="connsiteX1" fmla="*/ 298579 w 3194561"/>
              <a:gd name="connsiteY1" fmla="*/ 37322 h 2090057"/>
              <a:gd name="connsiteX2" fmla="*/ 223935 w 3194561"/>
              <a:gd name="connsiteY2" fmla="*/ 373224 h 2090057"/>
              <a:gd name="connsiteX3" fmla="*/ 74645 w 3194561"/>
              <a:gd name="connsiteY3" fmla="*/ 802432 h 2090057"/>
              <a:gd name="connsiteX4" fmla="*/ 0 w 3194561"/>
              <a:gd name="connsiteY4" fmla="*/ 1194318 h 2090057"/>
              <a:gd name="connsiteX5" fmla="*/ 18661 w 3194561"/>
              <a:gd name="connsiteY5" fmla="*/ 1492898 h 2090057"/>
              <a:gd name="connsiteX6" fmla="*/ 37322 w 3194561"/>
              <a:gd name="connsiteY6" fmla="*/ 1548881 h 2090057"/>
              <a:gd name="connsiteX7" fmla="*/ 93306 w 3194561"/>
              <a:gd name="connsiteY7" fmla="*/ 1884783 h 2090057"/>
              <a:gd name="connsiteX8" fmla="*/ 186612 w 3194561"/>
              <a:gd name="connsiteY8" fmla="*/ 1978089 h 2090057"/>
              <a:gd name="connsiteX9" fmla="*/ 466531 w 3194561"/>
              <a:gd name="connsiteY9" fmla="*/ 2034073 h 2090057"/>
              <a:gd name="connsiteX10" fmla="*/ 1212979 w 3194561"/>
              <a:gd name="connsiteY10" fmla="*/ 2071395 h 2090057"/>
              <a:gd name="connsiteX11" fmla="*/ 1492898 w 3194561"/>
              <a:gd name="connsiteY11" fmla="*/ 2090057 h 2090057"/>
              <a:gd name="connsiteX12" fmla="*/ 1922106 w 3194561"/>
              <a:gd name="connsiteY12" fmla="*/ 2071395 h 2090057"/>
              <a:gd name="connsiteX13" fmla="*/ 2034073 w 3194561"/>
              <a:gd name="connsiteY13" fmla="*/ 2034073 h 2090057"/>
              <a:gd name="connsiteX14" fmla="*/ 2071396 w 3194561"/>
              <a:gd name="connsiteY14" fmla="*/ 1922106 h 2090057"/>
              <a:gd name="connsiteX15" fmla="*/ 2034073 w 3194561"/>
              <a:gd name="connsiteY15" fmla="*/ 1418253 h 2090057"/>
              <a:gd name="connsiteX16" fmla="*/ 2052735 w 3194561"/>
              <a:gd name="connsiteY16" fmla="*/ 1138334 h 2090057"/>
              <a:gd name="connsiteX17" fmla="*/ 2071396 w 3194561"/>
              <a:gd name="connsiteY17" fmla="*/ 1082351 h 2090057"/>
              <a:gd name="connsiteX18" fmla="*/ 2239347 w 3194561"/>
              <a:gd name="connsiteY18" fmla="*/ 1045028 h 2090057"/>
              <a:gd name="connsiteX19" fmla="*/ 2295331 w 3194561"/>
              <a:gd name="connsiteY19" fmla="*/ 1026367 h 2090057"/>
              <a:gd name="connsiteX20" fmla="*/ 2500604 w 3194561"/>
              <a:gd name="connsiteY20" fmla="*/ 989044 h 2090057"/>
              <a:gd name="connsiteX21" fmla="*/ 2705877 w 3194561"/>
              <a:gd name="connsiteY21" fmla="*/ 970383 h 2090057"/>
              <a:gd name="connsiteX22" fmla="*/ 3153747 w 3194561"/>
              <a:gd name="connsiteY22" fmla="*/ 914400 h 2090057"/>
              <a:gd name="connsiteX23" fmla="*/ 3172408 w 3194561"/>
              <a:gd name="connsiteY23" fmla="*/ 858416 h 2090057"/>
              <a:gd name="connsiteX24" fmla="*/ 3172408 w 3194561"/>
              <a:gd name="connsiteY24" fmla="*/ 578498 h 2090057"/>
              <a:gd name="connsiteX25" fmla="*/ 3041779 w 3194561"/>
              <a:gd name="connsiteY25" fmla="*/ 410546 h 2090057"/>
              <a:gd name="connsiteX26" fmla="*/ 2985796 w 3194561"/>
              <a:gd name="connsiteY26" fmla="*/ 373224 h 2090057"/>
              <a:gd name="connsiteX27" fmla="*/ 2873828 w 3194561"/>
              <a:gd name="connsiteY27" fmla="*/ 279918 h 2090057"/>
              <a:gd name="connsiteX28" fmla="*/ 2705877 w 3194561"/>
              <a:gd name="connsiteY28" fmla="*/ 130628 h 2090057"/>
              <a:gd name="connsiteX29" fmla="*/ 2668555 w 3194561"/>
              <a:gd name="connsiteY29" fmla="*/ 74644 h 2090057"/>
              <a:gd name="connsiteX30" fmla="*/ 2071396 w 3194561"/>
              <a:gd name="connsiteY30" fmla="*/ 93306 h 2090057"/>
              <a:gd name="connsiteX31" fmla="*/ 1623526 w 3194561"/>
              <a:gd name="connsiteY31" fmla="*/ 167951 h 2090057"/>
              <a:gd name="connsiteX32" fmla="*/ 1436914 w 3194561"/>
              <a:gd name="connsiteY32" fmla="*/ 186612 h 2090057"/>
              <a:gd name="connsiteX33" fmla="*/ 1250302 w 3194561"/>
              <a:gd name="connsiteY33" fmla="*/ 167951 h 2090057"/>
              <a:gd name="connsiteX34" fmla="*/ 1138335 w 3194561"/>
              <a:gd name="connsiteY34" fmla="*/ 130628 h 2090057"/>
              <a:gd name="connsiteX35" fmla="*/ 1063690 w 3194561"/>
              <a:gd name="connsiteY35" fmla="*/ 111967 h 2090057"/>
              <a:gd name="connsiteX36" fmla="*/ 877077 w 3194561"/>
              <a:gd name="connsiteY36" fmla="*/ 74644 h 2090057"/>
              <a:gd name="connsiteX37" fmla="*/ 821094 w 3194561"/>
              <a:gd name="connsiteY37" fmla="*/ 37322 h 2090057"/>
              <a:gd name="connsiteX38" fmla="*/ 746449 w 3194561"/>
              <a:gd name="connsiteY38" fmla="*/ 18661 h 2090057"/>
              <a:gd name="connsiteX39" fmla="*/ 690465 w 3194561"/>
              <a:gd name="connsiteY39" fmla="*/ 0 h 2090057"/>
              <a:gd name="connsiteX40" fmla="*/ 578498 w 3194561"/>
              <a:gd name="connsiteY40" fmla="*/ 18661 h 2090057"/>
              <a:gd name="connsiteX41" fmla="*/ 522514 w 3194561"/>
              <a:gd name="connsiteY41" fmla="*/ 37322 h 2090057"/>
              <a:gd name="connsiteX42" fmla="*/ 242596 w 3194561"/>
              <a:gd name="connsiteY42" fmla="*/ 37322 h 2090057"/>
              <a:gd name="connsiteX43" fmla="*/ 335902 w 3194561"/>
              <a:gd name="connsiteY43" fmla="*/ 149289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4561" h="2090057">
                <a:moveTo>
                  <a:pt x="298579" y="37322"/>
                </a:moveTo>
                <a:lnTo>
                  <a:pt x="298579" y="37322"/>
                </a:lnTo>
                <a:cubicBezTo>
                  <a:pt x="273698" y="149289"/>
                  <a:pt x="261616" y="264892"/>
                  <a:pt x="223935" y="373224"/>
                </a:cubicBezTo>
                <a:cubicBezTo>
                  <a:pt x="174172" y="516293"/>
                  <a:pt x="114501" y="656293"/>
                  <a:pt x="74645" y="802432"/>
                </a:cubicBezTo>
                <a:cubicBezTo>
                  <a:pt x="39656" y="930724"/>
                  <a:pt x="24882" y="1063689"/>
                  <a:pt x="0" y="1194318"/>
                </a:cubicBezTo>
                <a:cubicBezTo>
                  <a:pt x="6220" y="1293845"/>
                  <a:pt x="8222" y="1393725"/>
                  <a:pt x="18661" y="1492898"/>
                </a:cubicBezTo>
                <a:cubicBezTo>
                  <a:pt x="20720" y="1512460"/>
                  <a:pt x="34722" y="1529383"/>
                  <a:pt x="37322" y="1548881"/>
                </a:cubicBezTo>
                <a:cubicBezTo>
                  <a:pt x="47905" y="1628249"/>
                  <a:pt x="38257" y="1798277"/>
                  <a:pt x="93306" y="1884783"/>
                </a:cubicBezTo>
                <a:cubicBezTo>
                  <a:pt x="116920" y="1921891"/>
                  <a:pt x="144884" y="1964180"/>
                  <a:pt x="186612" y="1978089"/>
                </a:cubicBezTo>
                <a:cubicBezTo>
                  <a:pt x="325506" y="2024388"/>
                  <a:pt x="297436" y="2023720"/>
                  <a:pt x="466531" y="2034073"/>
                </a:cubicBezTo>
                <a:cubicBezTo>
                  <a:pt x="715192" y="2049297"/>
                  <a:pt x="964404" y="2054823"/>
                  <a:pt x="1212979" y="2071395"/>
                </a:cubicBezTo>
                <a:lnTo>
                  <a:pt x="1492898" y="2090057"/>
                </a:lnTo>
                <a:cubicBezTo>
                  <a:pt x="1635967" y="2083836"/>
                  <a:pt x="1779662" y="2086131"/>
                  <a:pt x="1922106" y="2071395"/>
                </a:cubicBezTo>
                <a:cubicBezTo>
                  <a:pt x="1961238" y="2067347"/>
                  <a:pt x="2034073" y="2034073"/>
                  <a:pt x="2034073" y="2034073"/>
                </a:cubicBezTo>
                <a:cubicBezTo>
                  <a:pt x="2046514" y="1996751"/>
                  <a:pt x="2073850" y="1961371"/>
                  <a:pt x="2071396" y="1922106"/>
                </a:cubicBezTo>
                <a:cubicBezTo>
                  <a:pt x="2048449" y="1554953"/>
                  <a:pt x="2061764" y="1722837"/>
                  <a:pt x="2034073" y="1418253"/>
                </a:cubicBezTo>
                <a:cubicBezTo>
                  <a:pt x="2040294" y="1324947"/>
                  <a:pt x="2042408" y="1231275"/>
                  <a:pt x="2052735" y="1138334"/>
                </a:cubicBezTo>
                <a:cubicBezTo>
                  <a:pt x="2054907" y="1118784"/>
                  <a:pt x="2053802" y="1091148"/>
                  <a:pt x="2071396" y="1082351"/>
                </a:cubicBezTo>
                <a:cubicBezTo>
                  <a:pt x="2122691" y="1056704"/>
                  <a:pt x="2183710" y="1058937"/>
                  <a:pt x="2239347" y="1045028"/>
                </a:cubicBezTo>
                <a:cubicBezTo>
                  <a:pt x="2258430" y="1040257"/>
                  <a:pt x="2276248" y="1031138"/>
                  <a:pt x="2295331" y="1026367"/>
                </a:cubicBezTo>
                <a:cubicBezTo>
                  <a:pt x="2331990" y="1017202"/>
                  <a:pt x="2469187" y="992740"/>
                  <a:pt x="2500604" y="989044"/>
                </a:cubicBezTo>
                <a:cubicBezTo>
                  <a:pt x="2568840" y="981016"/>
                  <a:pt x="2637615" y="978184"/>
                  <a:pt x="2705877" y="970383"/>
                </a:cubicBezTo>
                <a:cubicBezTo>
                  <a:pt x="2855356" y="953300"/>
                  <a:pt x="3004457" y="933061"/>
                  <a:pt x="3153747" y="914400"/>
                </a:cubicBezTo>
                <a:cubicBezTo>
                  <a:pt x="3159967" y="895739"/>
                  <a:pt x="3167637" y="877499"/>
                  <a:pt x="3172408" y="858416"/>
                </a:cubicBezTo>
                <a:cubicBezTo>
                  <a:pt x="3197169" y="759371"/>
                  <a:pt x="3206366" y="687163"/>
                  <a:pt x="3172408" y="578498"/>
                </a:cubicBezTo>
                <a:cubicBezTo>
                  <a:pt x="3157755" y="531608"/>
                  <a:pt x="3085572" y="447040"/>
                  <a:pt x="3041779" y="410546"/>
                </a:cubicBezTo>
                <a:cubicBezTo>
                  <a:pt x="3024550" y="396188"/>
                  <a:pt x="3004457" y="385665"/>
                  <a:pt x="2985796" y="373224"/>
                </a:cubicBezTo>
                <a:cubicBezTo>
                  <a:pt x="2917770" y="271187"/>
                  <a:pt x="2987475" y="355683"/>
                  <a:pt x="2873828" y="279918"/>
                </a:cubicBezTo>
                <a:cubicBezTo>
                  <a:pt x="2824046" y="246730"/>
                  <a:pt x="2745960" y="177392"/>
                  <a:pt x="2705877" y="130628"/>
                </a:cubicBezTo>
                <a:cubicBezTo>
                  <a:pt x="2691281" y="113599"/>
                  <a:pt x="2680996" y="93305"/>
                  <a:pt x="2668555" y="74644"/>
                </a:cubicBezTo>
                <a:cubicBezTo>
                  <a:pt x="2469502" y="80865"/>
                  <a:pt x="2270105" y="80059"/>
                  <a:pt x="2071396" y="93306"/>
                </a:cubicBezTo>
                <a:cubicBezTo>
                  <a:pt x="1944368" y="101775"/>
                  <a:pt x="1752632" y="149507"/>
                  <a:pt x="1623526" y="167951"/>
                </a:cubicBezTo>
                <a:cubicBezTo>
                  <a:pt x="1561640" y="176792"/>
                  <a:pt x="1499118" y="180392"/>
                  <a:pt x="1436914" y="186612"/>
                </a:cubicBezTo>
                <a:cubicBezTo>
                  <a:pt x="1374710" y="180392"/>
                  <a:pt x="1311745" y="179472"/>
                  <a:pt x="1250302" y="167951"/>
                </a:cubicBezTo>
                <a:cubicBezTo>
                  <a:pt x="1211635" y="160701"/>
                  <a:pt x="1176017" y="141933"/>
                  <a:pt x="1138335" y="130628"/>
                </a:cubicBezTo>
                <a:cubicBezTo>
                  <a:pt x="1113769" y="123258"/>
                  <a:pt x="1088768" y="117341"/>
                  <a:pt x="1063690" y="111967"/>
                </a:cubicBezTo>
                <a:cubicBezTo>
                  <a:pt x="1001662" y="98675"/>
                  <a:pt x="877077" y="74644"/>
                  <a:pt x="877077" y="74644"/>
                </a:cubicBezTo>
                <a:cubicBezTo>
                  <a:pt x="858416" y="62203"/>
                  <a:pt x="841708" y="46157"/>
                  <a:pt x="821094" y="37322"/>
                </a:cubicBezTo>
                <a:cubicBezTo>
                  <a:pt x="797520" y="27219"/>
                  <a:pt x="771110" y="25707"/>
                  <a:pt x="746449" y="18661"/>
                </a:cubicBezTo>
                <a:cubicBezTo>
                  <a:pt x="727535" y="13257"/>
                  <a:pt x="709126" y="6220"/>
                  <a:pt x="690465" y="0"/>
                </a:cubicBezTo>
                <a:cubicBezTo>
                  <a:pt x="653143" y="6220"/>
                  <a:pt x="615434" y="10453"/>
                  <a:pt x="578498" y="18661"/>
                </a:cubicBezTo>
                <a:cubicBezTo>
                  <a:pt x="559296" y="22928"/>
                  <a:pt x="542154" y="36231"/>
                  <a:pt x="522514" y="37322"/>
                </a:cubicBezTo>
                <a:cubicBezTo>
                  <a:pt x="429352" y="42498"/>
                  <a:pt x="335902" y="37322"/>
                  <a:pt x="242596" y="37322"/>
                </a:cubicBezTo>
                <a:lnTo>
                  <a:pt x="335902" y="149289"/>
                </a:ln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11" y="1513497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6999" y="2558394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F3595C-8CB1-39AC-F8F2-2A00405C9D2B}"/>
              </a:ext>
            </a:extLst>
          </p:cNvPr>
          <p:cNvSpPr txBox="1"/>
          <p:nvPr/>
        </p:nvSpPr>
        <p:spPr>
          <a:xfrm>
            <a:off x="6954272" y="1058785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66E7AC-8ED7-5226-99A8-D4D6D80E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5783"/>
              </p:ext>
            </p:extLst>
          </p:nvPr>
        </p:nvGraphicFramePr>
        <p:xfrm>
          <a:off x="7109989" y="1686139"/>
          <a:ext cx="5082013" cy="3861623"/>
        </p:xfrm>
        <a:graphic>
          <a:graphicData uri="http://schemas.openxmlformats.org/drawingml/2006/table">
            <a:tbl>
              <a:tblPr/>
              <a:tblGrid>
                <a:gridCol w="689105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119923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pic>
        <p:nvPicPr>
          <p:cNvPr id="13" name="Graphic 12" descr="Long sleeve shirt">
            <a:extLst>
              <a:ext uri="{FF2B5EF4-FFF2-40B4-BE49-F238E27FC236}">
                <a16:creationId xmlns:a16="http://schemas.microsoft.com/office/drawing/2014/main" id="{26B8210F-51DA-1787-1C54-4DD464FEF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3013" y="1606709"/>
            <a:ext cx="914400" cy="914400"/>
          </a:xfrm>
          <a:prstGeom prst="rect">
            <a:avLst/>
          </a:prstGeom>
        </p:spPr>
      </p:pic>
      <p:pic>
        <p:nvPicPr>
          <p:cNvPr id="15" name="Graphic 14" descr="Skirt">
            <a:extLst>
              <a:ext uri="{FF2B5EF4-FFF2-40B4-BE49-F238E27FC236}">
                <a16:creationId xmlns:a16="http://schemas.microsoft.com/office/drawing/2014/main" id="{E01DF9A7-CC6F-32CB-604C-EDCB7A9B9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7864" y="1620622"/>
            <a:ext cx="914400" cy="914400"/>
          </a:xfrm>
          <a:prstGeom prst="rect">
            <a:avLst/>
          </a:prstGeom>
        </p:spPr>
      </p:pic>
      <p:pic>
        <p:nvPicPr>
          <p:cNvPr id="23" name="Graphic 22" descr="Shoe">
            <a:extLst>
              <a:ext uri="{FF2B5EF4-FFF2-40B4-BE49-F238E27FC236}">
                <a16:creationId xmlns:a16="http://schemas.microsoft.com/office/drawing/2014/main" id="{42233E8C-0A85-37C8-1643-D77DA43DE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28" y="253502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941182-E679-24AB-DEFC-A98DEF2B5871}"/>
              </a:ext>
            </a:extLst>
          </p:cNvPr>
          <p:cNvSpPr txBox="1"/>
          <p:nvPr/>
        </p:nvSpPr>
        <p:spPr>
          <a:xfrm>
            <a:off x="331297" y="5401224"/>
            <a:ext cx="98777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2(obj with size 8) /2 is 1(objects with size 8) remainder 0 (objects with size 8)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74C006-70BE-818D-47CD-959CCD073611}"/>
              </a:ext>
            </a:extLst>
          </p:cNvPr>
          <p:cNvCxnSpPr>
            <a:cxnSpLocks/>
          </p:cNvCxnSpPr>
          <p:nvPr/>
        </p:nvCxnSpPr>
        <p:spPr>
          <a:xfrm flipV="1">
            <a:off x="3780034" y="3882330"/>
            <a:ext cx="4182690" cy="2367777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49EF50-8257-35DC-8A1F-2F2FAB5840BC}"/>
              </a:ext>
            </a:extLst>
          </p:cNvPr>
          <p:cNvSpPr/>
          <p:nvPr/>
        </p:nvSpPr>
        <p:spPr>
          <a:xfrm>
            <a:off x="1242728" y="1497212"/>
            <a:ext cx="1644685" cy="930685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B9F86F-BDD1-FCFD-8B57-03FE70A0DAB0}"/>
              </a:ext>
            </a:extLst>
          </p:cNvPr>
          <p:cNvSpPr/>
          <p:nvPr/>
        </p:nvSpPr>
        <p:spPr>
          <a:xfrm>
            <a:off x="1240568" y="2547344"/>
            <a:ext cx="1644685" cy="930685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47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0.00638 -0.3076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56 -0.08935 0.11107 -0.17847 0.0793 -0.23402 C 0.04766 -0.28935 -0.07122 -0.31088 -0.1901 -0.3324 " pathEditMode="relative" ptsTypes="AAA">
                                      <p:cBhvr>
                                        <p:cTn id="3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16888 -0.0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17" grpId="0" animBg="1"/>
      <p:bldP spid="47" grpId="0" animBg="1"/>
      <p:bldP spid="41" grpId="0" animBg="1"/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hirt">
            <a:extLst>
              <a:ext uri="{FF2B5EF4-FFF2-40B4-BE49-F238E27FC236}">
                <a16:creationId xmlns:a16="http://schemas.microsoft.com/office/drawing/2014/main" id="{5AC1EE7A-8DF3-01B9-4992-F207F48D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041" y="2880798"/>
            <a:ext cx="914400" cy="914400"/>
          </a:xfrm>
        </p:spPr>
      </p:pic>
      <p:pic>
        <p:nvPicPr>
          <p:cNvPr id="8" name="Graphic 7" descr="Pants">
            <a:extLst>
              <a:ext uri="{FF2B5EF4-FFF2-40B4-BE49-F238E27FC236}">
                <a16:creationId xmlns:a16="http://schemas.microsoft.com/office/drawing/2014/main" id="{31743847-9B5A-7AC9-9B70-2110E053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523" y="2914569"/>
            <a:ext cx="914400" cy="914400"/>
          </a:xfrm>
          <a:prstGeom prst="rect">
            <a:avLst/>
          </a:prstGeom>
        </p:spPr>
      </p:pic>
      <p:pic>
        <p:nvPicPr>
          <p:cNvPr id="10" name="Graphic 9" descr="Long sleeve shirt">
            <a:extLst>
              <a:ext uri="{FF2B5EF4-FFF2-40B4-BE49-F238E27FC236}">
                <a16:creationId xmlns:a16="http://schemas.microsoft.com/office/drawing/2014/main" id="{FEE99764-4AF5-DEBA-BE1F-07910B5E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061" y="1932369"/>
            <a:ext cx="914400" cy="914400"/>
          </a:xfrm>
          <a:prstGeom prst="rect">
            <a:avLst/>
          </a:prstGeom>
        </p:spPr>
      </p:pic>
      <p:pic>
        <p:nvPicPr>
          <p:cNvPr id="12" name="Graphic 11" descr="Skirt">
            <a:extLst>
              <a:ext uri="{FF2B5EF4-FFF2-40B4-BE49-F238E27FC236}">
                <a16:creationId xmlns:a16="http://schemas.microsoft.com/office/drawing/2014/main" id="{643344ED-4909-E8F9-5729-7DC37042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666" y="2937452"/>
            <a:ext cx="914400" cy="914400"/>
          </a:xfrm>
          <a:prstGeom prst="rect">
            <a:avLst/>
          </a:prstGeom>
        </p:spPr>
      </p:pic>
      <p:pic>
        <p:nvPicPr>
          <p:cNvPr id="14" name="Graphic 13" descr="Dress">
            <a:extLst>
              <a:ext uri="{FF2B5EF4-FFF2-40B4-BE49-F238E27FC236}">
                <a16:creationId xmlns:a16="http://schemas.microsoft.com/office/drawing/2014/main" id="{B2AB2C35-3B37-C6F0-08A1-FCC26721F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4666" y="2025800"/>
            <a:ext cx="914400" cy="914400"/>
          </a:xfrm>
          <a:prstGeom prst="rect">
            <a:avLst/>
          </a:prstGeom>
        </p:spPr>
      </p:pic>
      <p:pic>
        <p:nvPicPr>
          <p:cNvPr id="16" name="Graphic 15" descr="Suit">
            <a:extLst>
              <a:ext uri="{FF2B5EF4-FFF2-40B4-BE49-F238E27FC236}">
                <a16:creationId xmlns:a16="http://schemas.microsoft.com/office/drawing/2014/main" id="{E9AE1002-7D2B-8429-E195-FDFA1DAFB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34041" y="1985818"/>
            <a:ext cx="914400" cy="914400"/>
          </a:xfrm>
          <a:prstGeom prst="rect">
            <a:avLst/>
          </a:prstGeom>
        </p:spPr>
      </p:pic>
      <p:pic>
        <p:nvPicPr>
          <p:cNvPr id="18" name="Graphic 17" descr="Tie">
            <a:extLst>
              <a:ext uri="{FF2B5EF4-FFF2-40B4-BE49-F238E27FC236}">
                <a16:creationId xmlns:a16="http://schemas.microsoft.com/office/drawing/2014/main" id="{9A2F6C0A-7CD1-C8F0-0E2E-56256C360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661" y="1946769"/>
            <a:ext cx="914400" cy="914400"/>
          </a:xfrm>
          <a:prstGeom prst="rect">
            <a:avLst/>
          </a:prstGeom>
        </p:spPr>
      </p:pic>
      <p:pic>
        <p:nvPicPr>
          <p:cNvPr id="20" name="Graphic 19" descr="Shoe">
            <a:extLst>
              <a:ext uri="{FF2B5EF4-FFF2-40B4-BE49-F238E27FC236}">
                <a16:creationId xmlns:a16="http://schemas.microsoft.com/office/drawing/2014/main" id="{2B2C7947-0693-3FC0-08D2-0C867DD53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2100" y="2964600"/>
            <a:ext cx="914400" cy="914400"/>
          </a:xfrm>
          <a:prstGeom prst="rect">
            <a:avLst/>
          </a:prstGeom>
        </p:spPr>
      </p:pic>
      <p:pic>
        <p:nvPicPr>
          <p:cNvPr id="24" name="Graphic 23" descr="Boot">
            <a:extLst>
              <a:ext uri="{FF2B5EF4-FFF2-40B4-BE49-F238E27FC236}">
                <a16:creationId xmlns:a16="http://schemas.microsoft.com/office/drawing/2014/main" id="{03730FCF-F214-4915-93C7-7100957DD8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8523" y="2014569"/>
            <a:ext cx="914400" cy="914400"/>
          </a:xfrm>
          <a:prstGeom prst="rect">
            <a:avLst/>
          </a:prstGeom>
        </p:spPr>
      </p:pic>
      <p:pic>
        <p:nvPicPr>
          <p:cNvPr id="38" name="Graphic 37" descr="Winter hat">
            <a:extLst>
              <a:ext uri="{FF2B5EF4-FFF2-40B4-BE49-F238E27FC236}">
                <a16:creationId xmlns:a16="http://schemas.microsoft.com/office/drawing/2014/main" id="{89CC84D7-3C02-8169-4703-BD383FF6C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159" y="2816953"/>
            <a:ext cx="914400" cy="914400"/>
          </a:xfrm>
          <a:prstGeom prst="rect">
            <a:avLst/>
          </a:prstGeom>
        </p:spPr>
      </p:pic>
      <p:pic>
        <p:nvPicPr>
          <p:cNvPr id="40" name="Graphic 39" descr="Mittens">
            <a:extLst>
              <a:ext uri="{FF2B5EF4-FFF2-40B4-BE49-F238E27FC236}">
                <a16:creationId xmlns:a16="http://schemas.microsoft.com/office/drawing/2014/main" id="{6861D514-7D4B-F5DF-33B1-7A4B8D5E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71729" y="367688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9472-140E-F31D-7412-C4BDCE2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objects do we have? (in what numbering system?)</a:t>
            </a:r>
          </a:p>
        </p:txBody>
      </p:sp>
      <p:pic>
        <p:nvPicPr>
          <p:cNvPr id="22" name="Graphic 21" descr="High heel shoe">
            <a:extLst>
              <a:ext uri="{FF2B5EF4-FFF2-40B4-BE49-F238E27FC236}">
                <a16:creationId xmlns:a16="http://schemas.microsoft.com/office/drawing/2014/main" id="{56201561-CC53-1363-97CF-C2268BA17E5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7700" y="4966184"/>
            <a:ext cx="914400" cy="914400"/>
          </a:xfrm>
          <a:prstGeom prst="rect">
            <a:avLst/>
          </a:prstGeom>
        </p:spPr>
      </p:pic>
      <p:pic>
        <p:nvPicPr>
          <p:cNvPr id="26" name="Graphic 25" descr="Slippers">
            <a:extLst>
              <a:ext uri="{FF2B5EF4-FFF2-40B4-BE49-F238E27FC236}">
                <a16:creationId xmlns:a16="http://schemas.microsoft.com/office/drawing/2014/main" id="{9E535F65-CF99-5AF4-FCFA-253BB9550E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283621" y="3982383"/>
            <a:ext cx="914400" cy="914400"/>
          </a:xfrm>
          <a:prstGeom prst="rect">
            <a:avLst/>
          </a:prstGeom>
        </p:spPr>
      </p:pic>
      <p:pic>
        <p:nvPicPr>
          <p:cNvPr id="28" name="Graphic 27" descr="Sock">
            <a:extLst>
              <a:ext uri="{FF2B5EF4-FFF2-40B4-BE49-F238E27FC236}">
                <a16:creationId xmlns:a16="http://schemas.microsoft.com/office/drawing/2014/main" id="{99137C39-1A3F-F9F7-3081-E780EB7143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68523" y="3874735"/>
            <a:ext cx="914400" cy="914400"/>
          </a:xfrm>
          <a:prstGeom prst="rect">
            <a:avLst/>
          </a:prstGeom>
        </p:spPr>
      </p:pic>
      <p:pic>
        <p:nvPicPr>
          <p:cNvPr id="30" name="Graphic 29" descr="Watch">
            <a:extLst>
              <a:ext uri="{FF2B5EF4-FFF2-40B4-BE49-F238E27FC236}">
                <a16:creationId xmlns:a16="http://schemas.microsoft.com/office/drawing/2014/main" id="{6C1A1F66-B48A-A7E7-35D0-FAEF663873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37435" y="4814888"/>
            <a:ext cx="914400" cy="914400"/>
          </a:xfrm>
          <a:prstGeom prst="rect">
            <a:avLst/>
          </a:prstGeom>
        </p:spPr>
      </p:pic>
      <p:pic>
        <p:nvPicPr>
          <p:cNvPr id="32" name="Graphic 31" descr="Ring">
            <a:extLst>
              <a:ext uri="{FF2B5EF4-FFF2-40B4-BE49-F238E27FC236}">
                <a16:creationId xmlns:a16="http://schemas.microsoft.com/office/drawing/2014/main" id="{E39F03C2-379F-6B84-7589-B1CD99B49E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155359" y="3967579"/>
            <a:ext cx="914400" cy="914400"/>
          </a:xfrm>
          <a:prstGeom prst="rect">
            <a:avLst/>
          </a:prstGeom>
        </p:spPr>
      </p:pic>
      <p:pic>
        <p:nvPicPr>
          <p:cNvPr id="34" name="Graphic 33" descr="Baseball hat">
            <a:extLst>
              <a:ext uri="{FF2B5EF4-FFF2-40B4-BE49-F238E27FC236}">
                <a16:creationId xmlns:a16="http://schemas.microsoft.com/office/drawing/2014/main" id="{E7AA031D-49C9-C6D2-9B58-8549124B32A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37435" y="3933953"/>
            <a:ext cx="914400" cy="914400"/>
          </a:xfrm>
          <a:prstGeom prst="rect">
            <a:avLst/>
          </a:prstGeom>
        </p:spPr>
      </p:pic>
      <p:pic>
        <p:nvPicPr>
          <p:cNvPr id="36" name="Graphic 35" descr="Crown">
            <a:extLst>
              <a:ext uri="{FF2B5EF4-FFF2-40B4-BE49-F238E27FC236}">
                <a16:creationId xmlns:a16="http://schemas.microsoft.com/office/drawing/2014/main" id="{624989B7-BB3D-DF87-204E-01D518CB68D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56661" y="3982383"/>
            <a:ext cx="914400" cy="914400"/>
          </a:xfrm>
          <a:prstGeom prst="rect">
            <a:avLst/>
          </a:prstGeom>
        </p:spPr>
      </p:pic>
      <p:pic>
        <p:nvPicPr>
          <p:cNvPr id="42" name="Graphic 41" descr="Glasses">
            <a:extLst>
              <a:ext uri="{FF2B5EF4-FFF2-40B4-BE49-F238E27FC236}">
                <a16:creationId xmlns:a16="http://schemas.microsoft.com/office/drawing/2014/main" id="{FB410914-F791-BDFA-69AB-8665310CB1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51454" y="5071408"/>
            <a:ext cx="914400" cy="914400"/>
          </a:xfrm>
          <a:prstGeom prst="rect">
            <a:avLst/>
          </a:prstGeom>
        </p:spPr>
      </p:pic>
      <p:pic>
        <p:nvPicPr>
          <p:cNvPr id="44" name="Graphic 43" descr="Clothes hanger">
            <a:extLst>
              <a:ext uri="{FF2B5EF4-FFF2-40B4-BE49-F238E27FC236}">
                <a16:creationId xmlns:a16="http://schemas.microsoft.com/office/drawing/2014/main" id="{11124B11-4E00-E373-842D-A485DBBA48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3482" y="4993674"/>
            <a:ext cx="914400" cy="914400"/>
          </a:xfrm>
          <a:prstGeom prst="rect">
            <a:avLst/>
          </a:prstGeom>
        </p:spPr>
      </p:pic>
      <p:pic>
        <p:nvPicPr>
          <p:cNvPr id="46" name="Graphic 45" descr="Suitcase">
            <a:extLst>
              <a:ext uri="{FF2B5EF4-FFF2-40B4-BE49-F238E27FC236}">
                <a16:creationId xmlns:a16="http://schemas.microsoft.com/office/drawing/2014/main" id="{A4391CF8-C29E-7C5C-5795-6AD48A86482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01835" y="501506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658A8-CA9E-95AC-DEA7-2883822ECB33}"/>
              </a:ext>
            </a:extLst>
          </p:cNvPr>
          <p:cNvSpPr txBox="1"/>
          <p:nvPr/>
        </p:nvSpPr>
        <p:spPr>
          <a:xfrm>
            <a:off x="6775452" y="1214798"/>
            <a:ext cx="432682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NO" sz="2400" dirty="0"/>
              <a:t>Binary </a:t>
            </a:r>
            <a:r>
              <a:rPr lang="en-US" sz="2400" dirty="0"/>
              <a:t>: we divide objects by 2</a:t>
            </a:r>
            <a:endParaRPr lang="en-NO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1C98380-E3E7-B972-058A-F1D53031E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06717"/>
              </p:ext>
            </p:extLst>
          </p:nvPr>
        </p:nvGraphicFramePr>
        <p:xfrm>
          <a:off x="6096001" y="1686139"/>
          <a:ext cx="6096004" cy="4863310"/>
        </p:xfrm>
        <a:graphic>
          <a:graphicData uri="http://schemas.openxmlformats.org/drawingml/2006/table">
            <a:tbl>
              <a:tblPr/>
              <a:tblGrid>
                <a:gridCol w="1205947">
                  <a:extLst>
                    <a:ext uri="{9D8B030D-6E8A-4147-A177-3AD203B41FA5}">
                      <a16:colId xmlns:a16="http://schemas.microsoft.com/office/drawing/2014/main" val="2451779371"/>
                    </a:ext>
                  </a:extLst>
                </a:gridCol>
                <a:gridCol w="964028">
                  <a:extLst>
                    <a:ext uri="{9D8B030D-6E8A-4147-A177-3AD203B41FA5}">
                      <a16:colId xmlns:a16="http://schemas.microsoft.com/office/drawing/2014/main" val="3902542557"/>
                    </a:ext>
                  </a:extLst>
                </a:gridCol>
                <a:gridCol w="1343376">
                  <a:extLst>
                    <a:ext uri="{9D8B030D-6E8A-4147-A177-3AD203B41FA5}">
                      <a16:colId xmlns:a16="http://schemas.microsoft.com/office/drawing/2014/main" val="3131881644"/>
                    </a:ext>
                  </a:extLst>
                </a:gridCol>
                <a:gridCol w="1343376">
                  <a:extLst>
                    <a:ext uri="{9D8B030D-6E8A-4147-A177-3AD203B41FA5}">
                      <a16:colId xmlns:a16="http://schemas.microsoft.com/office/drawing/2014/main" val="348380390"/>
                    </a:ext>
                  </a:extLst>
                </a:gridCol>
                <a:gridCol w="1239277">
                  <a:extLst>
                    <a:ext uri="{9D8B030D-6E8A-4147-A177-3AD203B41FA5}">
                      <a16:colId xmlns:a16="http://schemas.microsoft.com/office/drawing/2014/main" val="2727508204"/>
                    </a:ext>
                  </a:extLst>
                </a:gridCol>
              </a:tblGrid>
              <a:tr h="1243673">
                <a:tc>
                  <a:txBody>
                    <a:bodyPr/>
                    <a:lstStyle/>
                    <a:p>
                      <a:pPr marL="0" marR="0" lvl="0" indent="0" algn="l" defTabSz="91439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7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7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7200" baseline="30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4909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39207"/>
                  </a:ext>
                </a:extLst>
              </a:tr>
              <a:tr h="13089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value 16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362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32C648C-55DE-B096-28B3-FA0E8F72828B}"/>
              </a:ext>
            </a:extLst>
          </p:cNvPr>
          <p:cNvSpPr txBox="1"/>
          <p:nvPr/>
        </p:nvSpPr>
        <p:spPr>
          <a:xfrm>
            <a:off x="257700" y="6064370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</a:rPr>
              <a:t>(obj with size 16) /2 is 0(objects with size 16) remainder 1 (objects with size 16)</a:t>
            </a:r>
          </a:p>
        </p:txBody>
      </p:sp>
    </p:spTree>
    <p:extLst>
      <p:ext uri="{BB962C8B-B14F-4D97-AF65-F5344CB8AC3E}">
        <p14:creationId xmlns:p14="http://schemas.microsoft.com/office/powerpoint/2010/main" val="4129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9367-54E5-0BAD-47CF-68E322174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D75C5-AC5F-2187-4718-D1D2E743E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61598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62" y="1295400"/>
            <a:ext cx="9825438" cy="5562600"/>
          </a:xfrm>
        </p:spPr>
        <p:txBody>
          <a:bodyPr>
            <a:normAutofit/>
          </a:bodyPr>
          <a:lstStyle/>
          <a:p>
            <a:r>
              <a:rPr lang="en-US" dirty="0"/>
              <a:t>We need to invent a representation to store letters of the alphabet (there is no natural way)</a:t>
            </a:r>
          </a:p>
          <a:p>
            <a:pPr lvl="1"/>
            <a:r>
              <a:rPr lang="en-US" dirty="0"/>
              <a:t>Need to differentiate between upper and lower case letters – so we need at least 52 representations</a:t>
            </a:r>
          </a:p>
          <a:p>
            <a:pPr lvl="1"/>
            <a:r>
              <a:rPr lang="en-US" dirty="0"/>
              <a:t>We will want to also represent punctuation marks</a:t>
            </a:r>
          </a:p>
          <a:p>
            <a:pPr lvl="1"/>
            <a:r>
              <a:rPr lang="en-US" dirty="0"/>
              <a:t>Also digits (phone numbers use numbers but are not stored numerically)</a:t>
            </a:r>
          </a:p>
          <a:p>
            <a:r>
              <a:rPr lang="en-US" dirty="0"/>
              <a:t>3 character codes have been developed</a:t>
            </a:r>
          </a:p>
          <a:p>
            <a:pPr lvl="1"/>
            <a:r>
              <a:rPr lang="en-US" dirty="0"/>
              <a:t>EBCDIC – used only IBM mainframes</a:t>
            </a:r>
          </a:p>
          <a:p>
            <a:pPr lvl="1"/>
            <a:r>
              <a:rPr lang="en-US" dirty="0"/>
              <a:t>ASCII – the most common code, 7 bits – 128 different characters (add a 0 to the front to make it 8 bits or 1 byte per character)</a:t>
            </a:r>
          </a:p>
          <a:p>
            <a:pPr lvl="1"/>
            <a:r>
              <a:rPr lang="en-US" dirty="0"/>
              <a:t>Unicode – expands ASCII to 16 bits to represent over 65,000 characters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9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4400" dirty="0" err="1"/>
              <a:t>Hexadecimal</a:t>
            </a:r>
            <a:r>
              <a:rPr lang="nb-NO" sz="4400" dirty="0"/>
              <a:t> </a:t>
            </a:r>
            <a:r>
              <a:rPr lang="nb-NO" sz="4400" dirty="0" err="1"/>
              <a:t>number</a:t>
            </a:r>
            <a:endParaRPr lang="nb-NO" sz="4400" dirty="0"/>
          </a:p>
        </p:txBody>
      </p:sp>
      <p:sp>
        <p:nvSpPr>
          <p:cNvPr id="129026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16</a:t>
            </a:r>
            <a:r>
              <a:rPr lang="nb-NO" dirty="0"/>
              <a:t> as a base</a:t>
            </a:r>
            <a:br>
              <a:rPr lang="nb-NO" dirty="0"/>
            </a:br>
            <a:endParaRPr lang="nb-NO" dirty="0"/>
          </a:p>
          <a:p>
            <a:r>
              <a:rPr lang="nb-NO" dirty="0"/>
              <a:t>Must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invent</a:t>
            </a:r>
            <a:r>
              <a:rPr lang="nb-NO" dirty="0"/>
              <a:t> 6 "</a:t>
            </a:r>
            <a:r>
              <a:rPr lang="nb-NO" dirty="0" err="1"/>
              <a:t>new</a:t>
            </a:r>
            <a:r>
              <a:rPr lang="nb-NO" dirty="0"/>
              <a:t>" </a:t>
            </a:r>
            <a:r>
              <a:rPr lang="nb-NO" dirty="0" err="1"/>
              <a:t>digits</a:t>
            </a:r>
            <a:endParaRPr lang="nb-NO" dirty="0"/>
          </a:p>
          <a:p>
            <a:pPr lvl="1"/>
            <a:r>
              <a:rPr lang="nb-NO" dirty="0">
                <a:latin typeface="Comic Sans MS" pitchFamily="66" charset="0"/>
              </a:rPr>
              <a:t>A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=10, B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=11, C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=12, D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=13, E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=14, F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=15</a:t>
            </a:r>
          </a:p>
          <a:p>
            <a:pPr lvl="1"/>
            <a:r>
              <a:rPr lang="nb-NO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0, 1, 2, 3, 4, 5, 6, 7, 8, 9, A, B, C, D, E, F</a:t>
            </a:r>
          </a:p>
          <a:p>
            <a:pPr lvl="1"/>
            <a:r>
              <a:rPr lang="nb-NO" dirty="0">
                <a:latin typeface="Comic Sans MS" pitchFamily="66" charset="0"/>
              </a:rPr>
              <a:t>11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 = 1*16 + 1*1 = 17</a:t>
            </a:r>
            <a:r>
              <a:rPr lang="nb-NO" baseline="-25000" dirty="0">
                <a:latin typeface="Comic Sans MS" pitchFamily="66" charset="0"/>
              </a:rPr>
              <a:t>10</a:t>
            </a:r>
            <a:r>
              <a:rPr lang="nb-NO" dirty="0">
                <a:latin typeface="Comic Sans MS" pitchFamily="66" charset="0"/>
              </a:rPr>
              <a:t>,</a:t>
            </a:r>
            <a:br>
              <a:rPr lang="nb-NO" dirty="0">
                <a:latin typeface="Comic Sans MS" pitchFamily="66" charset="0"/>
              </a:rPr>
            </a:br>
            <a:r>
              <a:rPr lang="nb-NO" dirty="0">
                <a:latin typeface="Comic Sans MS" pitchFamily="66" charset="0"/>
              </a:rPr>
              <a:t>  </a:t>
            </a:r>
            <a:br>
              <a:rPr lang="nb-NO" dirty="0">
                <a:latin typeface="Comic Sans MS" pitchFamily="66" charset="0"/>
              </a:rPr>
            </a:br>
            <a:r>
              <a:rPr lang="nb-NO" dirty="0">
                <a:latin typeface="Comic Sans MS" pitchFamily="66" charset="0"/>
              </a:rPr>
              <a:t>0A4C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 = 	0*16</a:t>
            </a:r>
            <a:r>
              <a:rPr lang="nb-NO" baseline="30000" dirty="0">
                <a:latin typeface="Comic Sans MS" pitchFamily="66" charset="0"/>
              </a:rPr>
              <a:t>3</a:t>
            </a:r>
            <a:r>
              <a:rPr lang="nb-NO" dirty="0">
                <a:latin typeface="Comic Sans MS" pitchFamily="66" charset="0"/>
              </a:rPr>
              <a:t> 	+ 10*16</a:t>
            </a:r>
            <a:r>
              <a:rPr lang="nb-NO" baseline="30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	+ 4*16</a:t>
            </a:r>
            <a:r>
              <a:rPr lang="nb-NO" baseline="30000" dirty="0">
                <a:latin typeface="Comic Sans MS" pitchFamily="66" charset="0"/>
              </a:rPr>
              <a:t>1	</a:t>
            </a:r>
            <a:r>
              <a:rPr lang="nb-NO" dirty="0">
                <a:latin typeface="Comic Sans MS" pitchFamily="66" charset="0"/>
              </a:rPr>
              <a:t>+ 12*16</a:t>
            </a:r>
            <a:r>
              <a:rPr lang="nb-NO" baseline="30000" dirty="0">
                <a:latin typeface="Comic Sans MS" pitchFamily="66" charset="0"/>
              </a:rPr>
              <a:t>0</a:t>
            </a:r>
            <a:br>
              <a:rPr lang="nb-NO" dirty="0">
                <a:latin typeface="Comic Sans MS" pitchFamily="66" charset="0"/>
              </a:rPr>
            </a:br>
            <a:r>
              <a:rPr lang="nb-NO" dirty="0">
                <a:latin typeface="Comic Sans MS" pitchFamily="66" charset="0"/>
              </a:rPr>
              <a:t>		0*4096 	+ 10*256 + 4*16 	+ 12*1 	= 2636</a:t>
            </a:r>
            <a:r>
              <a:rPr lang="nb-NO" baseline="-25000" dirty="0">
                <a:latin typeface="Comic Sans MS" pitchFamily="66" charset="0"/>
              </a:rPr>
              <a:t>10</a:t>
            </a:r>
            <a:r>
              <a:rPr lang="nb-NO" dirty="0">
                <a:latin typeface="Comic Sans MS" pitchFamily="66" charset="0"/>
              </a:rPr>
              <a:t>  </a:t>
            </a:r>
            <a:br>
              <a:rPr lang="nb-NO" dirty="0">
                <a:latin typeface="Comic Sans MS" pitchFamily="66" charset="0"/>
              </a:rPr>
            </a:br>
            <a:endParaRPr lang="nb-NO" dirty="0"/>
          </a:p>
          <a:p>
            <a:r>
              <a:rPr lang="nb-NO" dirty="0"/>
              <a:t>Translates from </a:t>
            </a:r>
            <a:r>
              <a:rPr lang="nb-NO" dirty="0" err="1"/>
              <a:t>binary</a:t>
            </a:r>
            <a:r>
              <a:rPr lang="nb-NO" dirty="0"/>
              <a:t> to </a:t>
            </a:r>
            <a:r>
              <a:rPr lang="nb-NO" dirty="0" err="1"/>
              <a:t>hex</a:t>
            </a:r>
            <a:r>
              <a:rPr lang="nb-NO" dirty="0"/>
              <a:t> by </a:t>
            </a:r>
            <a:r>
              <a:rPr lang="nb-NO" dirty="0" err="1"/>
              <a:t>grouping</a:t>
            </a:r>
            <a:r>
              <a:rPr lang="nb-NO" dirty="0"/>
              <a:t> 4 and 4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("</a:t>
            </a:r>
            <a:r>
              <a:rPr lang="nb-NO" dirty="0" err="1"/>
              <a:t>nibbler</a:t>
            </a:r>
            <a:r>
              <a:rPr lang="nb-NO" dirty="0"/>
              <a:t>")</a:t>
            </a:r>
          </a:p>
          <a:p>
            <a:pPr marL="0" indent="0">
              <a:buNone/>
            </a:pPr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        1010</a:t>
            </a:r>
            <a:r>
              <a:rPr lang="nb-NO" dirty="0">
                <a:solidFill>
                  <a:schemeClr val="accent1"/>
                </a:solidFill>
                <a:latin typeface="Comic Sans MS" pitchFamily="66" charset="0"/>
              </a:rPr>
              <a:t> </a:t>
            </a:r>
            <a:r>
              <a:rPr lang="nb-NO" dirty="0">
                <a:solidFill>
                  <a:srgbClr val="FF5050"/>
                </a:solidFill>
                <a:latin typeface="Comic Sans MS" pitchFamily="66" charset="0"/>
              </a:rPr>
              <a:t>0011 </a:t>
            </a:r>
            <a:r>
              <a:rPr lang="nb-NO" dirty="0">
                <a:solidFill>
                  <a:schemeClr val="accent2"/>
                </a:solidFill>
                <a:latin typeface="Comic Sans MS" pitchFamily="66" charset="0"/>
              </a:rPr>
              <a:t>1001 </a:t>
            </a:r>
            <a:r>
              <a:rPr lang="nb-NO" dirty="0">
                <a:solidFill>
                  <a:srgbClr val="D60093"/>
                </a:solidFill>
                <a:latin typeface="Comic Sans MS" pitchFamily="66" charset="0"/>
              </a:rPr>
              <a:t>1111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=0x</a:t>
            </a:r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A</a:t>
            </a:r>
            <a:r>
              <a:rPr lang="nb-NO" dirty="0">
                <a:solidFill>
                  <a:srgbClr val="FF5050"/>
                </a:solidFill>
                <a:latin typeface="Comic Sans MS" pitchFamily="66" charset="0"/>
              </a:rPr>
              <a:t>3</a:t>
            </a:r>
            <a:r>
              <a:rPr lang="nb-NO" dirty="0">
                <a:solidFill>
                  <a:schemeClr val="accent6"/>
                </a:solidFill>
                <a:latin typeface="Comic Sans MS" pitchFamily="66" charset="0"/>
              </a:rPr>
              <a:t>9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nb-NO" baseline="-25000" dirty="0">
                <a:latin typeface="Comic Sans MS" pitchFamily="66" charset="0"/>
              </a:rPr>
              <a:t>16</a:t>
            </a:r>
          </a:p>
          <a:p>
            <a:pPr marL="457197" lvl="1" indent="0">
              <a:buNone/>
            </a:pPr>
            <a:r>
              <a:rPr lang="nb-NO" dirty="0">
                <a:latin typeface="Comic Sans MS" pitchFamily="66" charset="0"/>
              </a:rPr>
              <a:t>    1010</a:t>
            </a:r>
            <a:r>
              <a:rPr lang="nb-NO" baseline="-25000" dirty="0">
                <a:latin typeface="Comic Sans MS" pitchFamily="66" charset="0"/>
              </a:rPr>
              <a:t>2 </a:t>
            </a:r>
            <a:r>
              <a:rPr lang="nb-NO" dirty="0">
                <a:latin typeface="Comic Sans MS" pitchFamily="66" charset="0"/>
              </a:rPr>
              <a:t>= A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, 0011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= 3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, 1001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= 9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, 1111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= F</a:t>
            </a:r>
            <a:r>
              <a:rPr lang="nb-NO" baseline="-25000" dirty="0">
                <a:latin typeface="Comic Sans MS" pitchFamily="66" charset="0"/>
              </a:rPr>
              <a:t>16</a:t>
            </a:r>
            <a:br>
              <a:rPr lang="nb-NO" baseline="-25000" dirty="0">
                <a:latin typeface="Comic Sans MS" pitchFamily="66" charset="0"/>
              </a:rPr>
            </a:br>
            <a:endParaRPr lang="nb-NO" baseline="-25000" dirty="0">
              <a:latin typeface="Comic Sans MS" pitchFamily="66" charset="0"/>
            </a:endParaRPr>
          </a:p>
          <a:p>
            <a:endParaRPr lang="nb-NO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400" dirty="0" err="1"/>
              <a:t>Why</a:t>
            </a:r>
            <a:r>
              <a:rPr lang="nb-NO" sz="4400" dirty="0"/>
              <a:t> </a:t>
            </a:r>
            <a:r>
              <a:rPr lang="nb-NO" sz="4400" dirty="0" err="1"/>
              <a:t>Hex</a:t>
            </a:r>
            <a:r>
              <a:rPr lang="nb-NO" sz="44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Fewer</a:t>
            </a:r>
            <a:r>
              <a:rPr lang="nb-NO" dirty="0"/>
              <a:t> </a:t>
            </a:r>
            <a:r>
              <a:rPr lang="nb-NO" dirty="0" err="1"/>
              <a:t>digits</a:t>
            </a:r>
            <a:r>
              <a:rPr lang="nb-NO" dirty="0"/>
              <a:t>–</a:t>
            </a:r>
            <a:r>
              <a:rPr lang="nb-NO" b="1" dirty="0">
                <a:solidFill>
                  <a:srgbClr val="0070C0"/>
                </a:solidFill>
              </a:rPr>
              <a:t>USED TO WRITE BINARY NUMBERS MORE COMPACT</a:t>
            </a:r>
          </a:p>
          <a:p>
            <a:r>
              <a:rPr lang="nb-NO" b="1" dirty="0" err="1"/>
              <a:t>Noted</a:t>
            </a:r>
            <a:r>
              <a:rPr lang="nb-NO" dirty="0"/>
              <a:t> in Java and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prefix</a:t>
            </a:r>
            <a:r>
              <a:rPr lang="nb-NO" dirty="0"/>
              <a:t> </a:t>
            </a:r>
            <a:r>
              <a:rPr lang="nb-NO" b="1" dirty="0">
                <a:solidFill>
                  <a:srgbClr val="FF0000"/>
                </a:solidFill>
              </a:rPr>
              <a:t>0x</a:t>
            </a:r>
          </a:p>
          <a:p>
            <a:pPr lvl="1"/>
            <a:r>
              <a:rPr lang="nb-NO" dirty="0" err="1"/>
              <a:t>Example</a:t>
            </a:r>
            <a:r>
              <a:rPr lang="nb-NO" dirty="0"/>
              <a:t>: </a:t>
            </a:r>
            <a:r>
              <a:rPr lang="nb-NO" b="1" dirty="0"/>
              <a:t>0x</a:t>
            </a:r>
            <a:r>
              <a:rPr lang="nb-NO" dirty="0"/>
              <a:t>7F = 127 = </a:t>
            </a:r>
            <a:r>
              <a:rPr lang="nb-NO" b="1" dirty="0"/>
              <a:t>0b</a:t>
            </a:r>
            <a:r>
              <a:rPr lang="nb-NO" dirty="0"/>
              <a:t>0111 1111</a:t>
            </a:r>
          </a:p>
          <a:p>
            <a:r>
              <a:rPr lang="nb-NO" dirty="0"/>
              <a:t>It’s so </a:t>
            </a:r>
            <a:r>
              <a:rPr lang="nb-NO" dirty="0" err="1"/>
              <a:t>easy</a:t>
            </a:r>
            <a:r>
              <a:rPr lang="nb-NO" dirty="0"/>
              <a:t> to </a:t>
            </a:r>
            <a:r>
              <a:rPr lang="nb-NO" dirty="0" err="1"/>
              <a:t>calculate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Hex</a:t>
            </a:r>
            <a:r>
              <a:rPr lang="nb-NO" dirty="0"/>
              <a:t>, </a:t>
            </a:r>
          </a:p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to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binary</a:t>
            </a:r>
            <a:r>
              <a:rPr lang="nb-NO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107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ASCII (7 bit)</a:t>
            </a:r>
            <a:endParaRPr lang="en-US" dirty="0"/>
          </a:p>
        </p:txBody>
      </p:sp>
      <p:pic>
        <p:nvPicPr>
          <p:cNvPr id="174081" name="Picture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48970" y="836712"/>
            <a:ext cx="880465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4CE76A-8ADE-204C-A0DB-15F39763687D}"/>
              </a:ext>
            </a:extLst>
          </p:cNvPr>
          <p:cNvSpPr/>
          <p:nvPr/>
        </p:nvSpPr>
        <p:spPr>
          <a:xfrm>
            <a:off x="383602" y="2779638"/>
            <a:ext cx="1460187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NO" dirty="0"/>
              <a:t>A tool</a:t>
            </a:r>
          </a:p>
          <a:p>
            <a:r>
              <a:rPr lang="en-NO" dirty="0"/>
              <a:t>HextEdit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53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ASCII (</a:t>
            </a:r>
            <a:r>
              <a:rPr lang="nb-NO" dirty="0" err="1"/>
              <a:t>notice</a:t>
            </a:r>
            <a:r>
              <a:rPr lang="nb-NO" dirty="0"/>
              <a:t>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”A” = 0x41 -&gt; 0100 0001 </a:t>
            </a:r>
            <a:br>
              <a:rPr lang="nb-NO" dirty="0"/>
            </a:br>
            <a:r>
              <a:rPr lang="nb-NO" dirty="0"/>
              <a:t>”a” = 0x61 -&gt; 01</a:t>
            </a:r>
            <a:r>
              <a:rPr lang="nb-NO" dirty="0">
                <a:solidFill>
                  <a:srgbClr val="FF0000"/>
                </a:solidFill>
              </a:rPr>
              <a:t>1</a:t>
            </a:r>
            <a:r>
              <a:rPr lang="nb-NO" dirty="0"/>
              <a:t>0 0001</a:t>
            </a:r>
          </a:p>
          <a:p>
            <a:pPr lvl="1"/>
            <a:r>
              <a:rPr lang="nb-NO" dirty="0"/>
              <a:t>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uppercase</a:t>
            </a:r>
            <a:r>
              <a:rPr lang="nb-NO" dirty="0"/>
              <a:t> and </a:t>
            </a:r>
            <a:r>
              <a:rPr lang="nb-NO" dirty="0" err="1"/>
              <a:t>lowercase</a:t>
            </a:r>
            <a:r>
              <a:rPr lang="nb-NO" dirty="0"/>
              <a:t> letters</a:t>
            </a:r>
          </a:p>
          <a:p>
            <a:r>
              <a:rPr lang="nb-NO" dirty="0"/>
              <a:t>The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coded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with</a:t>
            </a:r>
            <a:r>
              <a:rPr lang="nb-NO" dirty="0"/>
              <a:t>: 0x30-0x39</a:t>
            </a:r>
          </a:p>
          <a:p>
            <a:r>
              <a:rPr lang="nb-NO" dirty="0"/>
              <a:t>Spaces are 0x20</a:t>
            </a:r>
          </a:p>
          <a:p>
            <a:pPr marL="342900" lvl="1" indent="-342900">
              <a:buFontTx/>
              <a:buChar char="•"/>
            </a:pP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More about this and other formats in the next lecture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29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Types </a:t>
            </a:r>
            <a:r>
              <a:rPr lang="nb-NO" dirty="0" err="1"/>
              <a:t>of</a:t>
            </a:r>
            <a:r>
              <a:rPr lang="nb-NO" dirty="0"/>
              <a:t> data / </a:t>
            </a:r>
            <a:r>
              <a:rPr lang="nb-NO" dirty="0" err="1"/>
              <a:t>information</a:t>
            </a:r>
            <a:endParaRPr lang="nb-NO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A (general) computer </a:t>
            </a:r>
            <a:r>
              <a:rPr lang="nb-NO" dirty="0" err="1"/>
              <a:t>processes</a:t>
            </a:r>
            <a:r>
              <a:rPr lang="nb-NO" dirty="0"/>
              <a:t> </a:t>
            </a:r>
            <a:r>
              <a:rPr lang="nb-NO" dirty="0">
                <a:solidFill>
                  <a:schemeClr val="accent2"/>
                </a:solidFill>
              </a:rPr>
              <a:t>5 </a:t>
            </a:r>
            <a:r>
              <a:rPr lang="nb-NO" dirty="0" err="1">
                <a:solidFill>
                  <a:schemeClr val="accent2"/>
                </a:solidFill>
              </a:rPr>
              <a:t>main</a:t>
            </a:r>
            <a:r>
              <a:rPr lang="nb-NO" dirty="0">
                <a:solidFill>
                  <a:schemeClr val="accent2"/>
                </a:solidFill>
              </a:rPr>
              <a:t> types </a:t>
            </a:r>
            <a:r>
              <a:rPr lang="nb-NO" dirty="0" err="1">
                <a:solidFill>
                  <a:schemeClr val="accent2"/>
                </a:solidFill>
              </a:rPr>
              <a:t>of</a:t>
            </a:r>
            <a:r>
              <a:rPr lang="nb-NO" dirty="0">
                <a:solidFill>
                  <a:schemeClr val="accent2"/>
                </a:solidFill>
              </a:rPr>
              <a:t> </a:t>
            </a:r>
            <a:r>
              <a:rPr lang="nb-NO" dirty="0" err="1">
                <a:solidFill>
                  <a:schemeClr val="accent2"/>
                </a:solidFill>
              </a:rPr>
              <a:t>information</a:t>
            </a:r>
            <a:r>
              <a:rPr lang="nb-NO" dirty="0"/>
              <a:t> </a:t>
            </a:r>
          </a:p>
          <a:p>
            <a:r>
              <a:rPr lang="nb-NO" dirty="0" err="1">
                <a:solidFill>
                  <a:schemeClr val="accent2"/>
                </a:solidFill>
              </a:rPr>
              <a:t>Numeric</a:t>
            </a:r>
            <a:endParaRPr lang="nb-NO" dirty="0">
              <a:solidFill>
                <a:schemeClr val="accent2"/>
              </a:solidFill>
            </a:endParaRPr>
          </a:p>
          <a:p>
            <a:pPr lvl="1"/>
            <a:r>
              <a:rPr lang="nb-NO" sz="1600" dirty="0" err="1"/>
              <a:t>Number</a:t>
            </a:r>
            <a:r>
              <a:rPr lang="nb-NO" sz="1600" dirty="0"/>
              <a:t> </a:t>
            </a:r>
            <a:r>
              <a:rPr lang="nb-NO" sz="1600" dirty="0" err="1"/>
              <a:t>calculations</a:t>
            </a:r>
            <a:endParaRPr lang="nb-NO" sz="1600" dirty="0"/>
          </a:p>
          <a:p>
            <a:r>
              <a:rPr lang="nb-NO" dirty="0">
                <a:solidFill>
                  <a:schemeClr val="accent2"/>
                </a:solidFill>
              </a:rPr>
              <a:t>Grade-</a:t>
            </a:r>
            <a:r>
              <a:rPr lang="nb-NO" dirty="0" err="1">
                <a:solidFill>
                  <a:schemeClr val="accent2"/>
                </a:solidFill>
              </a:rPr>
              <a:t>based</a:t>
            </a:r>
            <a:r>
              <a:rPr lang="nb-NO" dirty="0">
                <a:solidFill>
                  <a:schemeClr val="accent2"/>
                </a:solidFill>
              </a:rPr>
              <a:t> (</a:t>
            </a:r>
            <a:r>
              <a:rPr lang="nb-NO" dirty="0" err="1">
                <a:solidFill>
                  <a:schemeClr val="accent2"/>
                </a:solidFill>
              </a:rPr>
              <a:t>alphanumeric</a:t>
            </a:r>
            <a:r>
              <a:rPr lang="nb-NO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nb-NO" dirty="0">
                <a:solidFill>
                  <a:schemeClr val="accent2"/>
                </a:solidFill>
              </a:rPr>
              <a:t> </a:t>
            </a:r>
            <a:r>
              <a:rPr lang="nb-NO" sz="1200" dirty="0" err="1"/>
              <a:t>Text</a:t>
            </a:r>
            <a:r>
              <a:rPr lang="nb-NO" sz="1200" dirty="0"/>
              <a:t> </a:t>
            </a:r>
            <a:r>
              <a:rPr lang="nb-NO" sz="1200" dirty="0" err="1"/>
              <a:t>manipulation</a:t>
            </a:r>
            <a:endParaRPr lang="nb-NO" sz="1200" dirty="0"/>
          </a:p>
          <a:p>
            <a:r>
              <a:rPr lang="nb-NO" dirty="0">
                <a:solidFill>
                  <a:schemeClr val="accent2"/>
                </a:solidFill>
              </a:rPr>
              <a:t>Visual</a:t>
            </a:r>
          </a:p>
          <a:p>
            <a:pPr lvl="1"/>
            <a:r>
              <a:rPr lang="nb-NO" sz="1600" dirty="0"/>
              <a:t>Pictures</a:t>
            </a:r>
          </a:p>
          <a:p>
            <a:r>
              <a:rPr lang="nb-NO" dirty="0" err="1">
                <a:solidFill>
                  <a:schemeClr val="accent2"/>
                </a:solidFill>
              </a:rPr>
              <a:t>Audio</a:t>
            </a:r>
            <a:endParaRPr lang="nb-NO" dirty="0">
              <a:solidFill>
                <a:schemeClr val="accent2"/>
              </a:solidFill>
            </a:endParaRPr>
          </a:p>
          <a:p>
            <a:pPr lvl="1"/>
            <a:r>
              <a:rPr lang="nb-NO" sz="1600" dirty="0"/>
              <a:t>Sound</a:t>
            </a:r>
          </a:p>
          <a:p>
            <a:r>
              <a:rPr lang="nb-NO" dirty="0" err="1">
                <a:solidFill>
                  <a:schemeClr val="accent2"/>
                </a:solidFill>
              </a:rPr>
              <a:t>Instructions</a:t>
            </a:r>
            <a:endParaRPr lang="nb-NO" dirty="0">
              <a:solidFill>
                <a:schemeClr val="accent2"/>
              </a:solidFill>
            </a:endParaRPr>
          </a:p>
          <a:p>
            <a:pPr lvl="1"/>
            <a:r>
              <a:rPr lang="nb-NO" sz="1600" dirty="0" err="1"/>
              <a:t>Internal</a:t>
            </a:r>
            <a:r>
              <a:rPr lang="nb-NO" sz="1600" dirty="0"/>
              <a:t> </a:t>
            </a:r>
            <a:r>
              <a:rPr lang="nb-NO" sz="1600" dirty="0" err="1"/>
              <a:t>orders</a:t>
            </a:r>
            <a:r>
              <a:rPr lang="nb-NO" sz="1600" dirty="0"/>
              <a:t> to </a:t>
            </a:r>
            <a:r>
              <a:rPr lang="nb-NO" sz="1600" dirty="0" err="1"/>
              <a:t>the</a:t>
            </a:r>
            <a:r>
              <a:rPr lang="nb-NO" sz="1600" dirty="0"/>
              <a:t> computer (CPU) </a:t>
            </a:r>
            <a:r>
              <a:rPr lang="nb-NO" sz="1600" dirty="0" err="1"/>
              <a:t>about</a:t>
            </a:r>
            <a:r>
              <a:rPr lang="nb-NO" sz="1600" dirty="0"/>
              <a:t> </a:t>
            </a:r>
            <a:r>
              <a:rPr lang="nb-NO" sz="1600" dirty="0" err="1"/>
              <a:t>what</a:t>
            </a:r>
            <a:r>
              <a:rPr lang="nb-NO" sz="1600" dirty="0"/>
              <a:t> to 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47" y="398931"/>
            <a:ext cx="822960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647" y="1398494"/>
            <a:ext cx="10044953" cy="54595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store the word “Hello”</a:t>
            </a:r>
          </a:p>
          <a:p>
            <a:pPr lvl="1"/>
            <a:r>
              <a:rPr lang="en-US" dirty="0"/>
              <a:t>H = 72 = 01001000</a:t>
            </a:r>
          </a:p>
          <a:p>
            <a:pPr lvl="1"/>
            <a:r>
              <a:rPr lang="en-US" dirty="0"/>
              <a:t>e = 101 = 01100101</a:t>
            </a:r>
          </a:p>
          <a:p>
            <a:pPr lvl="1"/>
            <a:r>
              <a:rPr lang="en-US" dirty="0"/>
              <a:t>l = 108 = 01101100</a:t>
            </a:r>
          </a:p>
          <a:p>
            <a:pPr lvl="1"/>
            <a:r>
              <a:rPr lang="en-US" dirty="0"/>
              <a:t>l = 108 = 01101100</a:t>
            </a:r>
          </a:p>
          <a:p>
            <a:pPr lvl="1"/>
            <a:r>
              <a:rPr lang="en-US" dirty="0"/>
              <a:t>o = 111 = 01101111</a:t>
            </a:r>
          </a:p>
          <a:p>
            <a:r>
              <a:rPr lang="en-US" dirty="0"/>
              <a:t>Hello = 01001000 01100101 01101100 01101100 01101111</a:t>
            </a:r>
          </a:p>
          <a:p>
            <a:r>
              <a:rPr lang="en-US" dirty="0"/>
              <a:t>How much storage space is required for the string</a:t>
            </a:r>
          </a:p>
          <a:p>
            <a:pPr lvl="1"/>
            <a:r>
              <a:rPr lang="en-US" dirty="0"/>
              <a:t>R U 4 Luv?</a:t>
            </a:r>
          </a:p>
          <a:p>
            <a:r>
              <a:rPr lang="en-US" dirty="0"/>
              <a:t>10 bytes (5 letters, 3 spaces, 1 digit, 1 punctuation mark) </a:t>
            </a:r>
          </a:p>
          <a:p>
            <a:pPr lvl="1"/>
            <a:r>
              <a:rPr lang="en-US" dirty="0"/>
              <a:t>The ‘U’ and ‘u’ are represented using different values</a:t>
            </a:r>
          </a:p>
          <a:p>
            <a:pPr lvl="2"/>
            <a:r>
              <a:rPr lang="en-US" dirty="0"/>
              <a:t>‘U’ = 01010101</a:t>
            </a:r>
          </a:p>
          <a:p>
            <a:pPr lvl="2"/>
            <a:r>
              <a:rPr lang="en-US" dirty="0"/>
              <a:t>‘u’ = 01110101</a:t>
            </a:r>
          </a:p>
          <a:p>
            <a:pPr lvl="1"/>
            <a:r>
              <a:rPr lang="en-US" dirty="0"/>
              <a:t>The only difference between an upper and lower case letter is the 3</a:t>
            </a:r>
            <a:r>
              <a:rPr lang="en-US" baseline="30000" dirty="0"/>
              <a:t>rd</a:t>
            </a:r>
            <a:r>
              <a:rPr lang="en-US" dirty="0"/>
              <a:t> bit from the left </a:t>
            </a:r>
          </a:p>
          <a:p>
            <a:pPr lvl="2"/>
            <a:r>
              <a:rPr lang="en-US" dirty="0"/>
              <a:t>upper case = 0, lower case = 1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9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Interpretation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codes</a:t>
            </a:r>
            <a:r>
              <a:rPr lang="nb-NO" dirty="0"/>
              <a:t> (a </a:t>
            </a:r>
            <a:r>
              <a:rPr lang="nb-NO" dirty="0" err="1"/>
              <a:t>few</a:t>
            </a:r>
            <a:r>
              <a:rPr lang="nb-NO" dirty="0"/>
              <a:t>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80882" y="949684"/>
          <a:ext cx="893887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443">
                <a:tc>
                  <a:txBody>
                    <a:bodyPr/>
                    <a:lstStyle/>
                    <a:p>
                      <a:endParaRPr lang="nb-NO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0011 1110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0010 0000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0111 0010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0011 0111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(</a:t>
                      </a:r>
                      <a:r>
                        <a:rPr lang="nb-NO" sz="1900" dirty="0" err="1"/>
                        <a:t>hexadesimal</a:t>
                      </a:r>
                      <a:r>
                        <a:rPr lang="nb-NO" sz="1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0x3E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0x72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0x37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32-bit </a:t>
                      </a:r>
                      <a:r>
                        <a:rPr lang="nb-NO" sz="1900" dirty="0" err="1"/>
                        <a:t>integer</a:t>
                      </a:r>
                      <a:endParaRPr lang="nb-NO" sz="19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1 042 313 783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16-bit </a:t>
                      </a:r>
                      <a:r>
                        <a:rPr lang="nb-NO" sz="1900" dirty="0" err="1"/>
                        <a:t>integer</a:t>
                      </a:r>
                      <a:endParaRPr lang="nb-NO" sz="1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15 904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29 239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339">
                <a:tc>
                  <a:txBody>
                    <a:bodyPr/>
                    <a:lstStyle/>
                    <a:p>
                      <a:r>
                        <a:rPr lang="nb-NO" sz="1900" dirty="0"/>
                        <a:t>32 bit </a:t>
                      </a:r>
                      <a:r>
                        <a:rPr lang="nb-NO" sz="1900" dirty="0" err="1"/>
                        <a:t>floating</a:t>
                      </a:r>
                      <a:r>
                        <a:rPr lang="nb-NO" sz="1900" dirty="0"/>
                        <a:t> </a:t>
                      </a:r>
                      <a:r>
                        <a:rPr lang="nb-NO" sz="1900" dirty="0" err="1"/>
                        <a:t>point</a:t>
                      </a:r>
                      <a:r>
                        <a:rPr lang="nb-NO" sz="1900" dirty="0"/>
                        <a:t> </a:t>
                      </a:r>
                      <a:r>
                        <a:rPr lang="nb-NO" sz="1900" dirty="0" err="1"/>
                        <a:t>number</a:t>
                      </a:r>
                      <a:endParaRPr lang="nb-NO" sz="19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0.156686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Impossible!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IPv4-address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62.32.114.55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ASCII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 err="1"/>
                        <a:t>space</a:t>
                      </a:r>
                      <a:endParaRPr lang="nb-NO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339">
                <a:tc>
                  <a:txBody>
                    <a:bodyPr/>
                    <a:lstStyle/>
                    <a:p>
                      <a:r>
                        <a:rPr lang="nb-NO" sz="1900" dirty="0" err="1"/>
                        <a:t>Scankode</a:t>
                      </a:r>
                      <a:r>
                        <a:rPr lang="nb-NO" sz="1900" dirty="0"/>
                        <a:t>(USB)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3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F23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:</a:t>
                      </a:r>
                      <a:r>
                        <a:rPr lang="nb-NO" sz="1900" baseline="0" dirty="0"/>
                        <a:t> .</a:t>
                      </a:r>
                      <a:endParaRPr lang="nb-NO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UTF-16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㸠</a:t>
                      </a:r>
                      <a:endParaRPr lang="nb-NO" sz="19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爷</a:t>
                      </a:r>
                      <a:endParaRPr lang="nb-NO" sz="19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JVM </a:t>
                      </a:r>
                      <a:r>
                        <a:rPr lang="nb-NO" sz="1900" dirty="0" err="1"/>
                        <a:t>bytecode</a:t>
                      </a:r>
                      <a:endParaRPr lang="nb-NO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istore_3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lstore_2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frem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 err="1"/>
                        <a:t>lstore</a:t>
                      </a:r>
                      <a:endParaRPr lang="nb-NO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r>
                        <a:rPr lang="nb-NO" sz="1900" dirty="0"/>
                        <a:t>X86 </a:t>
                      </a:r>
                      <a:r>
                        <a:rPr lang="nb-NO" sz="1900" dirty="0" err="1"/>
                        <a:t>code</a:t>
                      </a:r>
                      <a:endParaRPr lang="nb-NO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DS: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JNO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900" dirty="0"/>
                        <a:t>AAA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22" y="4629800"/>
            <a:ext cx="352425" cy="3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21" y="4629800"/>
            <a:ext cx="3619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28" y="4658376"/>
            <a:ext cx="3238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08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C4BF-53F2-3FA9-4357-96A4A9C1F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to this point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685FB-4780-8451-F6DF-B28334075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14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39A7-9B57-A515-094B-32CB0B38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Positional Numeral System (cont.)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948-87A7-32AB-3720-68BEFABB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3" y="1838632"/>
            <a:ext cx="7379832" cy="46014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</a:t>
            </a:r>
            <a:r>
              <a:rPr lang="en-NO" dirty="0"/>
              <a:t>y 1 bits:</a:t>
            </a:r>
          </a:p>
          <a:p>
            <a:pPr lvl="1"/>
            <a:r>
              <a:rPr lang="en-NO" dirty="0"/>
              <a:t>we can show 0 and 1,</a:t>
            </a:r>
          </a:p>
          <a:p>
            <a:pPr lvl="1"/>
            <a:r>
              <a:rPr lang="en-NO" dirty="0"/>
              <a:t>that are all numbers in [0,…,1], </a:t>
            </a:r>
          </a:p>
          <a:p>
            <a:pPr lvl="1"/>
            <a:r>
              <a:rPr lang="en-NO" dirty="0"/>
              <a:t>or refer to 2 objects</a:t>
            </a:r>
          </a:p>
          <a:p>
            <a:r>
              <a:rPr lang="en-US" dirty="0"/>
              <a:t>B</a:t>
            </a:r>
            <a:r>
              <a:rPr lang="en-NO" dirty="0"/>
              <a:t>y 2 bits:</a:t>
            </a:r>
          </a:p>
          <a:p>
            <a:pPr lvl="1"/>
            <a:r>
              <a:rPr lang="en-NO" dirty="0"/>
              <a:t>we can show 00 and 01, 10, 11,</a:t>
            </a:r>
          </a:p>
          <a:p>
            <a:pPr lvl="1"/>
            <a:r>
              <a:rPr lang="en-NO" dirty="0"/>
              <a:t>that are all numbers in [0,…,3], </a:t>
            </a:r>
          </a:p>
          <a:p>
            <a:pPr lvl="1"/>
            <a:r>
              <a:rPr lang="en-NO" dirty="0"/>
              <a:t>or refer to 4 objects</a:t>
            </a:r>
          </a:p>
          <a:p>
            <a:r>
              <a:rPr lang="en-US" dirty="0"/>
              <a:t>B</a:t>
            </a:r>
            <a:r>
              <a:rPr lang="en-NO" dirty="0"/>
              <a:t>y 3 bits:</a:t>
            </a:r>
          </a:p>
          <a:p>
            <a:pPr lvl="1"/>
            <a:r>
              <a:rPr lang="en-NO" dirty="0"/>
              <a:t>we can show 000, 001, 010, 011,100, 101,110,111,</a:t>
            </a:r>
          </a:p>
          <a:p>
            <a:pPr lvl="1"/>
            <a:r>
              <a:rPr lang="en-NO" dirty="0"/>
              <a:t>that are all numbers in [0,…,7], </a:t>
            </a:r>
          </a:p>
          <a:p>
            <a:pPr lvl="1"/>
            <a:r>
              <a:rPr lang="en-NO" dirty="0"/>
              <a:t>or refer to 8 objects</a:t>
            </a:r>
          </a:p>
          <a:p>
            <a:r>
              <a:rPr lang="en-US" dirty="0"/>
              <a:t>B</a:t>
            </a:r>
            <a:r>
              <a:rPr lang="en-NO" dirty="0"/>
              <a:t>y n bits:</a:t>
            </a:r>
          </a:p>
          <a:p>
            <a:pPr lvl="1"/>
            <a:r>
              <a:rPr lang="en-NO" dirty="0"/>
              <a:t>we can show all numbers in [0,… ,2</a:t>
            </a:r>
            <a:r>
              <a:rPr lang="en-NO" baseline="30000" dirty="0"/>
              <a:t>n</a:t>
            </a:r>
            <a:r>
              <a:rPr lang="en-NO" dirty="0"/>
              <a:t>-1], or refer to 2</a:t>
            </a:r>
            <a:r>
              <a:rPr lang="en-NO" baseline="30000" dirty="0"/>
              <a:t>n</a:t>
            </a:r>
            <a:r>
              <a:rPr lang="en-NO" dirty="0"/>
              <a:t> objects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30FB-FB2A-7587-5338-7CD9D7E31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85304-FA7F-6001-31E0-DECCC33018A6}"/>
              </a:ext>
            </a:extLst>
          </p:cNvPr>
          <p:cNvSpPr txBox="1"/>
          <p:nvPr/>
        </p:nvSpPr>
        <p:spPr>
          <a:xfrm>
            <a:off x="7275278" y="1342508"/>
            <a:ext cx="4056111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Opposite</a:t>
            </a:r>
            <a:r>
              <a:rPr lang="en-NO" sz="3200" dirty="0"/>
              <a:t> direction:</a:t>
            </a:r>
          </a:p>
          <a:p>
            <a:endParaRPr lang="en-NO" sz="3200" dirty="0"/>
          </a:p>
          <a:p>
            <a:r>
              <a:rPr lang="en-US" sz="3200" dirty="0"/>
              <a:t>T</a:t>
            </a:r>
            <a:r>
              <a:rPr lang="en-NO" sz="3200" dirty="0"/>
              <a:t>o show a number m in binary we need x bits such that</a:t>
            </a:r>
          </a:p>
          <a:p>
            <a:endParaRPr lang="en-NO" sz="3200" dirty="0"/>
          </a:p>
          <a:p>
            <a:r>
              <a:rPr lang="en-NO" sz="3200" dirty="0"/>
              <a:t>2</a:t>
            </a:r>
            <a:r>
              <a:rPr lang="en-NO" sz="3200" baseline="30000" dirty="0"/>
              <a:t>x</a:t>
            </a:r>
            <a:r>
              <a:rPr lang="en-NO" sz="3200" dirty="0"/>
              <a:t>=m</a:t>
            </a:r>
          </a:p>
          <a:p>
            <a:endParaRPr lang="en-NO" sz="3200" dirty="0"/>
          </a:p>
          <a:p>
            <a:r>
              <a:rPr lang="en-US" sz="3200" dirty="0"/>
              <a:t>X</a:t>
            </a:r>
            <a:r>
              <a:rPr lang="en-NO" sz="3200" dirty="0"/>
              <a:t>= log</a:t>
            </a:r>
            <a:r>
              <a:rPr lang="en-NO" sz="3200" baseline="30000" dirty="0"/>
              <a:t>m</a:t>
            </a:r>
            <a:r>
              <a:rPr lang="en-NO" sz="3200" baseline="-25000" dirty="0"/>
              <a:t>2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393163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DBC1-D4E1-02A2-249B-E87B85E4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NO" dirty="0"/>
              <a:t>or small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C0B4-CD2D-D382-CA0E-EBCDCDC3B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275" y="1838632"/>
            <a:ext cx="8347322" cy="4601497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NO" dirty="0"/>
              <a:t>ow many bits do you need to show 3000 or any number in (0 … 3000)</a:t>
            </a:r>
          </a:p>
          <a:p>
            <a:endParaRPr lang="en-NO" dirty="0"/>
          </a:p>
          <a:p>
            <a:r>
              <a:rPr lang="en-US" dirty="0"/>
              <a:t>W</a:t>
            </a:r>
            <a:r>
              <a:rPr lang="en-NO" dirty="0"/>
              <a:t>hat about 7500?</a:t>
            </a:r>
          </a:p>
          <a:p>
            <a:r>
              <a:rPr lang="en-US" dirty="0"/>
              <a:t>W</a:t>
            </a:r>
            <a:r>
              <a:rPr lang="en-NO" dirty="0"/>
              <a:t>hat about 15990?</a:t>
            </a:r>
          </a:p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B2F00-2BE4-9940-119F-4DC9C2A4F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8A024-9BF8-004D-2256-31B90A68D508}"/>
              </a:ext>
            </a:extLst>
          </p:cNvPr>
          <p:cNvSpPr txBox="1"/>
          <p:nvPr/>
        </p:nvSpPr>
        <p:spPr>
          <a:xfrm>
            <a:off x="526403" y="1915814"/>
            <a:ext cx="26490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0</a:t>
            </a:r>
            <a:r>
              <a:rPr lang="nb-NO" sz="1800" b="1" dirty="0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</a:t>
            </a:r>
            <a:r>
              <a:rPr lang="nb-NO" sz="1800" b="1" dirty="0">
                <a:latin typeface="Comic Sans MS" pitchFamily="66" charset="0"/>
              </a:rPr>
              <a:t>  = 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2</a:t>
            </a:r>
            <a:r>
              <a:rPr lang="nb-NO" sz="1800" b="1" dirty="0">
                <a:latin typeface="Comic Sans MS" pitchFamily="66" charset="0"/>
              </a:rPr>
              <a:t>  = 4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3</a:t>
            </a:r>
            <a:r>
              <a:rPr lang="nb-NO" sz="1800" b="1" dirty="0">
                <a:latin typeface="Comic Sans MS" pitchFamily="66" charset="0"/>
              </a:rPr>
              <a:t>  = 8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4</a:t>
            </a:r>
            <a:r>
              <a:rPr lang="nb-NO" sz="1800" b="1" dirty="0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5</a:t>
            </a:r>
            <a:r>
              <a:rPr lang="nb-NO" sz="1800" b="1" dirty="0">
                <a:latin typeface="Comic Sans MS" pitchFamily="66" charset="0"/>
              </a:rPr>
              <a:t>  = 32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6</a:t>
            </a:r>
            <a:r>
              <a:rPr lang="nb-NO" sz="1800" b="1" dirty="0">
                <a:latin typeface="Comic Sans MS" pitchFamily="66" charset="0"/>
              </a:rPr>
              <a:t>  = 64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7</a:t>
            </a:r>
            <a:r>
              <a:rPr lang="nb-NO" sz="1800" b="1" dirty="0">
                <a:latin typeface="Comic Sans MS" pitchFamily="66" charset="0"/>
              </a:rPr>
              <a:t>  = 128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8</a:t>
            </a:r>
            <a:r>
              <a:rPr lang="nb-NO" sz="1800" b="1" dirty="0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9</a:t>
            </a:r>
            <a:r>
              <a:rPr lang="nb-NO" sz="1800" b="1" dirty="0">
                <a:latin typeface="Comic Sans MS" pitchFamily="66" charset="0"/>
              </a:rPr>
              <a:t>  = 512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2</a:t>
            </a:r>
            <a:r>
              <a:rPr lang="nb-NO" sz="1800" b="1" baseline="30000" dirty="0">
                <a:latin typeface="Comic Sans MS" pitchFamily="66" charset="0"/>
              </a:rPr>
              <a:t>10</a:t>
            </a:r>
            <a:r>
              <a:rPr lang="nb-NO" sz="1800" b="1" dirty="0">
                <a:latin typeface="Comic Sans MS" pitchFamily="66" charset="0"/>
              </a:rPr>
              <a:t> = 1024</a:t>
            </a:r>
          </a:p>
          <a:p>
            <a:pPr>
              <a:buFontTx/>
              <a:buNone/>
            </a:pPr>
            <a:r>
              <a:rPr lang="nb-NO" b="1" dirty="0">
                <a:latin typeface="Comic Sans MS" pitchFamily="66" charset="0"/>
              </a:rPr>
              <a:t>2</a:t>
            </a:r>
            <a:r>
              <a:rPr lang="nb-NO" b="1" baseline="30000" dirty="0">
                <a:latin typeface="Comic Sans MS" pitchFamily="66" charset="0"/>
              </a:rPr>
              <a:t>11</a:t>
            </a:r>
            <a:r>
              <a:rPr lang="nb-NO" b="1" dirty="0">
                <a:latin typeface="Comic Sans MS" pitchFamily="66" charset="0"/>
              </a:rPr>
              <a:t>  = 2048</a:t>
            </a:r>
          </a:p>
          <a:p>
            <a:pPr>
              <a:buFontTx/>
              <a:buNone/>
            </a:pPr>
            <a:r>
              <a:rPr lang="nb-NO" b="1" dirty="0">
                <a:latin typeface="Comic Sans MS" pitchFamily="66" charset="0"/>
              </a:rPr>
              <a:t>2</a:t>
            </a:r>
            <a:r>
              <a:rPr lang="nb-NO" b="1" baseline="30000" dirty="0">
                <a:latin typeface="Comic Sans MS" pitchFamily="66" charset="0"/>
              </a:rPr>
              <a:t>12</a:t>
            </a:r>
            <a:r>
              <a:rPr lang="nb-NO" b="1" dirty="0">
                <a:latin typeface="Comic Sans MS" pitchFamily="66" charset="0"/>
              </a:rPr>
              <a:t>  = 4096</a:t>
            </a:r>
          </a:p>
          <a:p>
            <a:pPr>
              <a:buFontTx/>
              <a:buNone/>
            </a:pPr>
            <a:r>
              <a:rPr lang="nb-NO" b="1" dirty="0">
                <a:latin typeface="Comic Sans MS" pitchFamily="66" charset="0"/>
              </a:rPr>
              <a:t>2</a:t>
            </a:r>
            <a:r>
              <a:rPr lang="nb-NO" b="1" baseline="30000" dirty="0">
                <a:latin typeface="Comic Sans MS" pitchFamily="66" charset="0"/>
              </a:rPr>
              <a:t>13</a:t>
            </a:r>
            <a:r>
              <a:rPr lang="nb-NO" b="1" dirty="0">
                <a:latin typeface="Comic Sans MS" pitchFamily="66" charset="0"/>
              </a:rPr>
              <a:t>  = 8192</a:t>
            </a:r>
          </a:p>
          <a:p>
            <a:pPr>
              <a:buFontTx/>
              <a:buNone/>
            </a:pPr>
            <a:r>
              <a:rPr lang="nb-NO" b="1" dirty="0">
                <a:latin typeface="Comic Sans MS" pitchFamily="66" charset="0"/>
              </a:rPr>
              <a:t>2</a:t>
            </a:r>
            <a:r>
              <a:rPr lang="nb-NO" b="1" baseline="30000" dirty="0">
                <a:latin typeface="Comic Sans MS" pitchFamily="66" charset="0"/>
              </a:rPr>
              <a:t>14</a:t>
            </a:r>
            <a:r>
              <a:rPr lang="nb-NO" b="1" dirty="0">
                <a:latin typeface="Comic Sans MS" pitchFamily="66" charset="0"/>
              </a:rPr>
              <a:t>  = 16384</a:t>
            </a:r>
          </a:p>
          <a:p>
            <a:pPr>
              <a:buFontTx/>
              <a:buNone/>
            </a:pPr>
            <a:endParaRPr lang="en-US" sz="1800" b="1" dirty="0">
              <a:latin typeface="Comic Sans MS" pitchFamily="66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4BDBA1-0C06-D774-97C1-2301B701526F}"/>
              </a:ext>
            </a:extLst>
          </p:cNvPr>
          <p:cNvCxnSpPr/>
          <p:nvPr/>
        </p:nvCxnSpPr>
        <p:spPr>
          <a:xfrm flipH="1">
            <a:off x="1703294" y="2581835"/>
            <a:ext cx="1990165" cy="2707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0507-95DE-3F1F-8996-BBFA0DCA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Positional Numeral System</a:t>
            </a:r>
            <a:endParaRPr lang="en-NO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578A53-662D-4E59-FB2E-9C8BD55E8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132783"/>
              </p:ext>
            </p:extLst>
          </p:nvPr>
        </p:nvGraphicFramePr>
        <p:xfrm>
          <a:off x="4912659" y="1904739"/>
          <a:ext cx="6902825" cy="402336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815594">
                  <a:extLst>
                    <a:ext uri="{9D8B030D-6E8A-4147-A177-3AD203B41FA5}">
                      <a16:colId xmlns:a16="http://schemas.microsoft.com/office/drawing/2014/main" val="2029664332"/>
                    </a:ext>
                  </a:extLst>
                </a:gridCol>
                <a:gridCol w="634734">
                  <a:extLst>
                    <a:ext uri="{9D8B030D-6E8A-4147-A177-3AD203B41FA5}">
                      <a16:colId xmlns:a16="http://schemas.microsoft.com/office/drawing/2014/main" val="1232698891"/>
                    </a:ext>
                  </a:extLst>
                </a:gridCol>
                <a:gridCol w="487518">
                  <a:extLst>
                    <a:ext uri="{9D8B030D-6E8A-4147-A177-3AD203B41FA5}">
                      <a16:colId xmlns:a16="http://schemas.microsoft.com/office/drawing/2014/main" val="3551721603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274964125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3006142612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1585763991"/>
                    </a:ext>
                  </a:extLst>
                </a:gridCol>
                <a:gridCol w="807764">
                  <a:extLst>
                    <a:ext uri="{9D8B030D-6E8A-4147-A177-3AD203B41FA5}">
                      <a16:colId xmlns:a16="http://schemas.microsoft.com/office/drawing/2014/main" val="2785068841"/>
                    </a:ext>
                  </a:extLst>
                </a:gridCol>
                <a:gridCol w="1695278">
                  <a:extLst>
                    <a:ext uri="{9D8B030D-6E8A-4147-A177-3AD203B41FA5}">
                      <a16:colId xmlns:a16="http://schemas.microsoft.com/office/drawing/2014/main" val="351372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NO" dirty="0"/>
                        <a:t>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Second Digit</a:t>
                      </a:r>
                    </a:p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First 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69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6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5</a:t>
                      </a:r>
                      <a:endParaRPr lang="en-NO" dirty="0"/>
                    </a:p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4</a:t>
                      </a:r>
                      <a:endParaRPr lang="en-NO" dirty="0"/>
                    </a:p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3</a:t>
                      </a:r>
                      <a:endParaRPr lang="en-NO" dirty="0"/>
                    </a:p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2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1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10</a:t>
                      </a:r>
                      <a:r>
                        <a:rPr lang="en-NO" baseline="30000" dirty="0"/>
                        <a:t>0</a:t>
                      </a:r>
                    </a:p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NO" dirty="0"/>
                        <a:t>ase 10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NO" dirty="0"/>
                        <a:t>ach digitsbelongs to (0…9)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4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6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5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4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3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2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1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2</a:t>
                      </a:r>
                      <a:r>
                        <a:rPr lang="en-NO" baseline="30000" dirty="0"/>
                        <a:t>0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NO" dirty="0"/>
                        <a:t>ase 2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(0…1)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5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6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5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4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3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2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1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0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NO" dirty="0"/>
                        <a:t>ase 16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(0…F)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48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6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5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4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3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2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1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K</a:t>
                      </a:r>
                      <a:r>
                        <a:rPr lang="en-NO" baseline="30000" dirty="0"/>
                        <a:t>0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NO" dirty="0"/>
                        <a:t>ase K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(0…k-1)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547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8594A6-EC5F-E40F-6324-2D6C7B9A887E}"/>
              </a:ext>
            </a:extLst>
          </p:cNvPr>
          <p:cNvSpPr txBox="1"/>
          <p:nvPr/>
        </p:nvSpPr>
        <p:spPr>
          <a:xfrm>
            <a:off x="-286870" y="2101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b-NO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0, 1, 2, 3, 4, 5, 6, 7, 8, 9, A, B, C, D, E, F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3861B15-59B7-4DEC-FF67-1EC56D5A52E3}"/>
              </a:ext>
            </a:extLst>
          </p:cNvPr>
          <p:cNvSpPr/>
          <p:nvPr/>
        </p:nvSpPr>
        <p:spPr>
          <a:xfrm rot="20425481">
            <a:off x="4130848" y="2487257"/>
            <a:ext cx="399462" cy="2351286"/>
          </a:xfrm>
          <a:prstGeom prst="downArrow">
            <a:avLst>
              <a:gd name="adj1" fmla="val 463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BFD75-3464-3F2B-1E6C-E033AECE475B}"/>
              </a:ext>
            </a:extLst>
          </p:cNvPr>
          <p:cNvSpPr txBox="1"/>
          <p:nvPr/>
        </p:nvSpPr>
        <p:spPr>
          <a:xfrm>
            <a:off x="0" y="2703513"/>
            <a:ext cx="3727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b-NO" dirty="0">
                <a:latin typeface="Comic Sans MS" pitchFamily="66" charset="0"/>
              </a:rPr>
              <a:t>A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=10, B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=11, C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=12, </a:t>
            </a:r>
          </a:p>
          <a:p>
            <a:pPr lvl="1"/>
            <a:r>
              <a:rPr lang="nb-NO" dirty="0">
                <a:latin typeface="Comic Sans MS" pitchFamily="66" charset="0"/>
              </a:rPr>
              <a:t>D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=13, E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=14, F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=15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2838C-382C-5F7A-CB2A-BDA8D9091007}"/>
              </a:ext>
            </a:extLst>
          </p:cNvPr>
          <p:cNvSpPr txBox="1"/>
          <p:nvPr/>
        </p:nvSpPr>
        <p:spPr>
          <a:xfrm>
            <a:off x="1309484" y="3528792"/>
            <a:ext cx="1476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FF5050"/>
                </a:solidFill>
                <a:latin typeface="Comic Sans MS" pitchFamily="66" charset="0"/>
              </a:rPr>
              <a:t>0011 =3</a:t>
            </a:r>
          </a:p>
          <a:p>
            <a:r>
              <a:rPr lang="nb-NO" dirty="0">
                <a:solidFill>
                  <a:schemeClr val="accent2"/>
                </a:solidFill>
                <a:latin typeface="Comic Sans MS" pitchFamily="66" charset="0"/>
              </a:rPr>
              <a:t>1001 = </a:t>
            </a:r>
            <a:r>
              <a:rPr lang="nb-NO" dirty="0">
                <a:solidFill>
                  <a:schemeClr val="accent6"/>
                </a:solidFill>
                <a:latin typeface="Comic Sans MS" pitchFamily="66" charset="0"/>
              </a:rPr>
              <a:t>9</a:t>
            </a:r>
            <a:endParaRPr lang="nb-NO" dirty="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1010</a:t>
            </a:r>
            <a:r>
              <a:rPr lang="nb-NO" dirty="0">
                <a:solidFill>
                  <a:schemeClr val="accent1"/>
                </a:solidFill>
                <a:latin typeface="Comic Sans MS" pitchFamily="66" charset="0"/>
              </a:rPr>
              <a:t> =</a:t>
            </a:r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A</a:t>
            </a:r>
            <a:endParaRPr lang="nb-NO" dirty="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nb-NO" dirty="0">
                <a:solidFill>
                  <a:srgbClr val="D60093"/>
                </a:solidFill>
                <a:latin typeface="Comic Sans MS" pitchFamily="66" charset="0"/>
              </a:rPr>
              <a:t>1111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=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nb-NO" baseline="-25000" dirty="0">
                <a:latin typeface="Comic Sans MS" pitchFamily="66" charset="0"/>
              </a:rPr>
              <a:t>16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D6D6E-4304-D516-FD74-ADB2109ECF96}"/>
              </a:ext>
            </a:extLst>
          </p:cNvPr>
          <p:cNvSpPr txBox="1"/>
          <p:nvPr/>
        </p:nvSpPr>
        <p:spPr>
          <a:xfrm>
            <a:off x="0" y="4837513"/>
            <a:ext cx="6239434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dirty="0"/>
              <a:t>from </a:t>
            </a:r>
            <a:r>
              <a:rPr lang="nb-NO" sz="2000" dirty="0" err="1"/>
              <a:t>binary</a:t>
            </a:r>
            <a:r>
              <a:rPr lang="nb-NO" sz="2000" dirty="0"/>
              <a:t> to </a:t>
            </a:r>
            <a:r>
              <a:rPr lang="nb-NO" sz="2000" dirty="0" err="1"/>
              <a:t>hex</a:t>
            </a:r>
            <a:r>
              <a:rPr lang="nb-NO" sz="2000" dirty="0"/>
              <a:t> by </a:t>
            </a:r>
            <a:r>
              <a:rPr lang="nb-NO" sz="2000" dirty="0" err="1"/>
              <a:t>grouping</a:t>
            </a:r>
            <a:r>
              <a:rPr lang="nb-NO" sz="2000" dirty="0"/>
              <a:t> 4 bits</a:t>
            </a:r>
          </a:p>
          <a:p>
            <a:r>
              <a:rPr lang="nb-NO" sz="2000" dirty="0"/>
              <a:t>4 </a:t>
            </a:r>
            <a:r>
              <a:rPr lang="nb-NO" sz="2000" dirty="0" err="1"/>
              <a:t>binary</a:t>
            </a:r>
            <a:r>
              <a:rPr lang="nb-NO" sz="2000" dirty="0"/>
              <a:t> </a:t>
            </a:r>
            <a:r>
              <a:rPr lang="nb-NO" sz="2000" dirty="0" err="1"/>
              <a:t>numbers</a:t>
            </a:r>
            <a:r>
              <a:rPr lang="nb-NO" sz="2000" dirty="0"/>
              <a:t> </a:t>
            </a:r>
            <a:r>
              <a:rPr lang="nb-NO" sz="2000" dirty="0" err="1"/>
              <a:t>together</a:t>
            </a:r>
            <a:r>
              <a:rPr lang="nb-NO" sz="2000" dirty="0"/>
              <a:t> ("</a:t>
            </a:r>
            <a:r>
              <a:rPr lang="nb-NO" sz="2000" dirty="0" err="1"/>
              <a:t>nibbler</a:t>
            </a:r>
            <a:r>
              <a:rPr lang="nb-NO" sz="2000" dirty="0"/>
              <a:t>")</a:t>
            </a:r>
          </a:p>
          <a:p>
            <a:endParaRPr lang="nb-NO" sz="2000" dirty="0"/>
          </a:p>
          <a:p>
            <a:pPr marL="0" indent="0">
              <a:buNone/>
            </a:pPr>
            <a:r>
              <a:rPr lang="nb-NO" sz="2000" dirty="0">
                <a:solidFill>
                  <a:srgbClr val="00B050"/>
                </a:solidFill>
                <a:latin typeface="Comic Sans MS" pitchFamily="66" charset="0"/>
              </a:rPr>
              <a:t>        1010</a:t>
            </a:r>
            <a:r>
              <a:rPr lang="nb-NO" sz="2000" dirty="0">
                <a:solidFill>
                  <a:schemeClr val="accent1"/>
                </a:solidFill>
                <a:latin typeface="Comic Sans MS" pitchFamily="66" charset="0"/>
              </a:rPr>
              <a:t> </a:t>
            </a:r>
            <a:r>
              <a:rPr lang="nb-NO" sz="2000" dirty="0">
                <a:solidFill>
                  <a:srgbClr val="FF5050"/>
                </a:solidFill>
                <a:latin typeface="Comic Sans MS" pitchFamily="66" charset="0"/>
              </a:rPr>
              <a:t>0011 </a:t>
            </a:r>
            <a:r>
              <a:rPr lang="nb-NO" sz="2000" dirty="0">
                <a:solidFill>
                  <a:schemeClr val="accent2"/>
                </a:solidFill>
                <a:latin typeface="Comic Sans MS" pitchFamily="66" charset="0"/>
              </a:rPr>
              <a:t>1001 </a:t>
            </a:r>
            <a:r>
              <a:rPr lang="nb-NO" sz="2000" dirty="0">
                <a:solidFill>
                  <a:srgbClr val="D60093"/>
                </a:solidFill>
                <a:latin typeface="Comic Sans MS" pitchFamily="66" charset="0"/>
              </a:rPr>
              <a:t>1111</a:t>
            </a:r>
            <a:r>
              <a:rPr lang="nb-NO" sz="2000" baseline="-25000" dirty="0">
                <a:latin typeface="Comic Sans MS" pitchFamily="66" charset="0"/>
              </a:rPr>
              <a:t>2</a:t>
            </a:r>
            <a:r>
              <a:rPr lang="nb-NO" sz="2000" dirty="0">
                <a:latin typeface="Comic Sans MS" pitchFamily="66" charset="0"/>
              </a:rPr>
              <a:t> =0x</a:t>
            </a:r>
            <a:r>
              <a:rPr lang="nb-NO" sz="2000" dirty="0">
                <a:solidFill>
                  <a:srgbClr val="00B050"/>
                </a:solidFill>
                <a:latin typeface="Comic Sans MS" pitchFamily="66" charset="0"/>
              </a:rPr>
              <a:t>A</a:t>
            </a:r>
            <a:r>
              <a:rPr lang="nb-NO" sz="2000" dirty="0">
                <a:solidFill>
                  <a:srgbClr val="FF5050"/>
                </a:solidFill>
                <a:latin typeface="Comic Sans MS" pitchFamily="66" charset="0"/>
              </a:rPr>
              <a:t>3</a:t>
            </a:r>
            <a:r>
              <a:rPr lang="nb-NO" sz="2000" dirty="0">
                <a:solidFill>
                  <a:schemeClr val="accent6"/>
                </a:solidFill>
                <a:latin typeface="Comic Sans MS" pitchFamily="66" charset="0"/>
              </a:rPr>
              <a:t>9</a:t>
            </a:r>
            <a:r>
              <a:rPr lang="nb-NO" sz="2000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nb-NO" sz="2000" baseline="-25000" dirty="0">
                <a:latin typeface="Comic Sans MS" pitchFamily="66" charset="0"/>
              </a:rPr>
              <a:t>16</a:t>
            </a:r>
          </a:p>
          <a:p>
            <a:pPr marL="457197" lvl="1" indent="0">
              <a:buNone/>
            </a:pPr>
            <a:r>
              <a:rPr lang="nb-NO" sz="2000" dirty="0">
                <a:latin typeface="Comic Sans MS" pitchFamily="66" charset="0"/>
              </a:rPr>
              <a:t>    1010</a:t>
            </a:r>
            <a:r>
              <a:rPr lang="nb-NO" sz="2000" baseline="-25000" dirty="0">
                <a:latin typeface="Comic Sans MS" pitchFamily="66" charset="0"/>
              </a:rPr>
              <a:t>2 </a:t>
            </a:r>
            <a:r>
              <a:rPr lang="nb-NO" sz="2000" dirty="0">
                <a:latin typeface="Comic Sans MS" pitchFamily="66" charset="0"/>
              </a:rPr>
              <a:t>= A</a:t>
            </a:r>
            <a:r>
              <a:rPr lang="nb-NO" sz="2000" baseline="-25000" dirty="0">
                <a:latin typeface="Comic Sans MS" pitchFamily="66" charset="0"/>
              </a:rPr>
              <a:t>16</a:t>
            </a:r>
            <a:r>
              <a:rPr lang="nb-NO" sz="2000" dirty="0">
                <a:latin typeface="Comic Sans MS" pitchFamily="66" charset="0"/>
              </a:rPr>
              <a:t>, 0011</a:t>
            </a:r>
            <a:r>
              <a:rPr lang="nb-NO" sz="2000" baseline="-25000" dirty="0">
                <a:latin typeface="Comic Sans MS" pitchFamily="66" charset="0"/>
              </a:rPr>
              <a:t>2</a:t>
            </a:r>
            <a:r>
              <a:rPr lang="nb-NO" sz="2000" dirty="0">
                <a:latin typeface="Comic Sans MS" pitchFamily="66" charset="0"/>
              </a:rPr>
              <a:t> = 3</a:t>
            </a:r>
            <a:r>
              <a:rPr lang="nb-NO" sz="2000" baseline="-25000" dirty="0">
                <a:latin typeface="Comic Sans MS" pitchFamily="66" charset="0"/>
              </a:rPr>
              <a:t>16</a:t>
            </a:r>
            <a:r>
              <a:rPr lang="nb-NO" sz="2000" dirty="0">
                <a:latin typeface="Comic Sans MS" pitchFamily="66" charset="0"/>
              </a:rPr>
              <a:t>, 1001</a:t>
            </a:r>
            <a:r>
              <a:rPr lang="nb-NO" sz="2000" baseline="-25000" dirty="0">
                <a:latin typeface="Comic Sans MS" pitchFamily="66" charset="0"/>
              </a:rPr>
              <a:t>2</a:t>
            </a:r>
            <a:r>
              <a:rPr lang="nb-NO" sz="2000" dirty="0">
                <a:latin typeface="Comic Sans MS" pitchFamily="66" charset="0"/>
              </a:rPr>
              <a:t> = 9</a:t>
            </a:r>
            <a:r>
              <a:rPr lang="nb-NO" sz="2000" baseline="-25000" dirty="0">
                <a:latin typeface="Comic Sans MS" pitchFamily="66" charset="0"/>
              </a:rPr>
              <a:t>16</a:t>
            </a:r>
            <a:r>
              <a:rPr lang="nb-NO" sz="2000" dirty="0">
                <a:latin typeface="Comic Sans MS" pitchFamily="66" charset="0"/>
              </a:rPr>
              <a:t>,</a:t>
            </a:r>
          </a:p>
          <a:p>
            <a:pPr marL="457197" lvl="1" indent="0">
              <a:buNone/>
            </a:pPr>
            <a:r>
              <a:rPr lang="nb-NO" sz="2000" dirty="0">
                <a:latin typeface="Comic Sans MS" pitchFamily="66" charset="0"/>
              </a:rPr>
              <a:t> 1111</a:t>
            </a:r>
            <a:r>
              <a:rPr lang="nb-NO" sz="2000" baseline="-25000" dirty="0">
                <a:latin typeface="Comic Sans MS" pitchFamily="66" charset="0"/>
              </a:rPr>
              <a:t>2</a:t>
            </a:r>
            <a:r>
              <a:rPr lang="nb-NO" sz="2000" dirty="0">
                <a:latin typeface="Comic Sans MS" pitchFamily="66" charset="0"/>
              </a:rPr>
              <a:t> = F</a:t>
            </a:r>
            <a:r>
              <a:rPr lang="nb-NO" sz="2000" baseline="-25000" dirty="0">
                <a:latin typeface="Comic Sans MS" pitchFamily="66" charset="0"/>
              </a:rPr>
              <a:t>16</a:t>
            </a:r>
            <a:br>
              <a:rPr lang="nb-NO" sz="2000" baseline="-25000" dirty="0">
                <a:latin typeface="Comic Sans MS" pitchFamily="66" charset="0"/>
              </a:rPr>
            </a:br>
            <a:endParaRPr lang="nb-NO" sz="2000" baseline="-25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2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10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nb-NO" sz="4400" dirty="0" err="1"/>
              <a:t>Hexadecimal</a:t>
            </a:r>
            <a:r>
              <a:rPr lang="nb-NO" sz="4400" dirty="0"/>
              <a:t> </a:t>
            </a:r>
            <a:r>
              <a:rPr lang="nb-NO" sz="4400" dirty="0" err="1"/>
              <a:t>number</a:t>
            </a:r>
            <a:r>
              <a:rPr lang="nb-NO" sz="4400" dirty="0"/>
              <a:t> - </a:t>
            </a:r>
            <a:r>
              <a:rPr lang="nb-NO" sz="44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16</a:t>
            </a:r>
            <a:r>
              <a:rPr lang="nb-NO" sz="4400" dirty="0"/>
              <a:t> as a base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74019" y="3201958"/>
            <a:ext cx="7416311" cy="3037477"/>
          </a:xfrm>
        </p:spPr>
        <p:txBody>
          <a:bodyPr>
            <a:normAutofit/>
          </a:bodyPr>
          <a:lstStyle/>
          <a:p>
            <a:pPr marL="457197" lvl="1" indent="0">
              <a:buNone/>
            </a:pPr>
            <a:r>
              <a:rPr lang="nb-NO" dirty="0" err="1"/>
              <a:t>Hex</a:t>
            </a:r>
            <a:r>
              <a:rPr lang="nb-NO" dirty="0"/>
              <a:t> to </a:t>
            </a:r>
            <a:r>
              <a:rPr lang="nb-NO" dirty="0" err="1"/>
              <a:t>decimal</a:t>
            </a:r>
            <a:endParaRPr lang="nb-NO" dirty="0">
              <a:latin typeface="Comic Sans MS" pitchFamily="66" charset="0"/>
            </a:endParaRPr>
          </a:p>
          <a:p>
            <a:pPr lvl="1"/>
            <a:r>
              <a:rPr lang="nb-NO" dirty="0">
                <a:latin typeface="Comic Sans MS" pitchFamily="66" charset="0"/>
              </a:rPr>
              <a:t>0A4C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 = 	0*16</a:t>
            </a:r>
            <a:r>
              <a:rPr lang="nb-NO" baseline="30000" dirty="0">
                <a:latin typeface="Comic Sans MS" pitchFamily="66" charset="0"/>
              </a:rPr>
              <a:t>3</a:t>
            </a:r>
            <a:r>
              <a:rPr lang="nb-NO" dirty="0">
                <a:latin typeface="Comic Sans MS" pitchFamily="66" charset="0"/>
              </a:rPr>
              <a:t> 	+ 10*16</a:t>
            </a:r>
            <a:r>
              <a:rPr lang="nb-NO" baseline="30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	+ 4*16</a:t>
            </a:r>
            <a:r>
              <a:rPr lang="nb-NO" baseline="30000" dirty="0">
                <a:latin typeface="Comic Sans MS" pitchFamily="66" charset="0"/>
              </a:rPr>
              <a:t>1	</a:t>
            </a:r>
            <a:r>
              <a:rPr lang="nb-NO" dirty="0">
                <a:latin typeface="Comic Sans MS" pitchFamily="66" charset="0"/>
              </a:rPr>
              <a:t>+ 12*16</a:t>
            </a:r>
            <a:r>
              <a:rPr lang="nb-NO" baseline="30000" dirty="0">
                <a:latin typeface="Comic Sans MS" pitchFamily="66" charset="0"/>
              </a:rPr>
              <a:t>0</a:t>
            </a:r>
            <a:br>
              <a:rPr lang="nb-NO" dirty="0">
                <a:latin typeface="Comic Sans MS" pitchFamily="66" charset="0"/>
              </a:rPr>
            </a:br>
            <a:r>
              <a:rPr lang="nb-NO" dirty="0">
                <a:latin typeface="Comic Sans MS" pitchFamily="66" charset="0"/>
              </a:rPr>
              <a:t>	 	=0*4096 	+ 10*256 + 4*16 	+ 12*1 </a:t>
            </a:r>
          </a:p>
          <a:p>
            <a:pPr marL="457197" lvl="1" indent="0">
              <a:buNone/>
            </a:pPr>
            <a:r>
              <a:rPr lang="nb-NO" dirty="0">
                <a:latin typeface="Comic Sans MS" pitchFamily="66" charset="0"/>
              </a:rPr>
              <a:t>		= 2636</a:t>
            </a:r>
            <a:r>
              <a:rPr lang="nb-NO" baseline="-25000" dirty="0">
                <a:latin typeface="Comic Sans MS" pitchFamily="66" charset="0"/>
              </a:rPr>
              <a:t>10</a:t>
            </a:r>
            <a:r>
              <a:rPr lang="nb-NO" dirty="0">
                <a:latin typeface="Comic Sans MS" pitchFamily="66" charset="0"/>
              </a:rPr>
              <a:t>  </a:t>
            </a:r>
            <a:br>
              <a:rPr lang="nb-NO" dirty="0">
                <a:latin typeface="Comic Sans MS" pitchFamily="66" charset="0"/>
              </a:rPr>
            </a:br>
            <a:endParaRPr lang="nb-NO" dirty="0">
              <a:latin typeface="Comic Sans MS" pitchFamily="66" charset="0"/>
            </a:endParaRPr>
          </a:p>
          <a:p>
            <a:pPr marL="457197" lvl="1" indent="0">
              <a:buNone/>
            </a:pPr>
            <a:r>
              <a:rPr lang="nb-NO" dirty="0" err="1"/>
              <a:t>Hex</a:t>
            </a:r>
            <a:r>
              <a:rPr lang="nb-NO" dirty="0"/>
              <a:t> to </a:t>
            </a:r>
            <a:r>
              <a:rPr lang="nb-NO" dirty="0" err="1"/>
              <a:t>binary</a:t>
            </a:r>
            <a:endParaRPr lang="nb-NO" dirty="0"/>
          </a:p>
          <a:p>
            <a:pPr lvl="1"/>
            <a:r>
              <a:rPr lang="nb-NO" dirty="0">
                <a:latin typeface="Comic Sans MS" pitchFamily="66" charset="0"/>
              </a:rPr>
              <a:t>0x</a:t>
            </a:r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A</a:t>
            </a:r>
            <a:r>
              <a:rPr lang="nb-NO" dirty="0">
                <a:solidFill>
                  <a:srgbClr val="FF5050"/>
                </a:solidFill>
                <a:latin typeface="Comic Sans MS" pitchFamily="66" charset="0"/>
              </a:rPr>
              <a:t>3</a:t>
            </a:r>
            <a:r>
              <a:rPr lang="nb-NO" dirty="0">
                <a:solidFill>
                  <a:schemeClr val="accent6"/>
                </a:solidFill>
                <a:latin typeface="Comic Sans MS" pitchFamily="66" charset="0"/>
              </a:rPr>
              <a:t>9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nb-NO" baseline="-25000" dirty="0">
                <a:latin typeface="Comic Sans MS" pitchFamily="66" charset="0"/>
              </a:rPr>
              <a:t>16 </a:t>
            </a:r>
            <a:r>
              <a:rPr lang="nb-NO" dirty="0">
                <a:latin typeface="Comic Sans MS" pitchFamily="66" charset="0"/>
              </a:rPr>
              <a:t>=</a:t>
            </a:r>
            <a:r>
              <a:rPr lang="nb-NO" dirty="0">
                <a:solidFill>
                  <a:srgbClr val="00B050"/>
                </a:solidFill>
                <a:latin typeface="Comic Sans MS" pitchFamily="66" charset="0"/>
              </a:rPr>
              <a:t> 1010</a:t>
            </a:r>
            <a:r>
              <a:rPr lang="nb-NO" dirty="0">
                <a:solidFill>
                  <a:schemeClr val="accent1"/>
                </a:solidFill>
                <a:latin typeface="Comic Sans MS" pitchFamily="66" charset="0"/>
              </a:rPr>
              <a:t> </a:t>
            </a:r>
            <a:r>
              <a:rPr lang="nb-NO" dirty="0">
                <a:solidFill>
                  <a:srgbClr val="FF5050"/>
                </a:solidFill>
                <a:latin typeface="Comic Sans MS" pitchFamily="66" charset="0"/>
              </a:rPr>
              <a:t>0011 </a:t>
            </a:r>
            <a:r>
              <a:rPr lang="nb-NO" dirty="0">
                <a:solidFill>
                  <a:schemeClr val="accent2"/>
                </a:solidFill>
                <a:latin typeface="Comic Sans MS" pitchFamily="66" charset="0"/>
              </a:rPr>
              <a:t>1001 </a:t>
            </a:r>
            <a:r>
              <a:rPr lang="nb-NO" dirty="0">
                <a:solidFill>
                  <a:srgbClr val="D60093"/>
                </a:solidFill>
                <a:latin typeface="Comic Sans MS" pitchFamily="66" charset="0"/>
              </a:rPr>
              <a:t>1111</a:t>
            </a:r>
            <a:r>
              <a:rPr lang="nb-NO" baseline="-25000" dirty="0">
                <a:latin typeface="Comic Sans MS" pitchFamily="66" charset="0"/>
              </a:rPr>
              <a:t>2</a:t>
            </a:r>
            <a:r>
              <a:rPr lang="nb-NO" dirty="0">
                <a:latin typeface="Comic Sans MS" pitchFamily="66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C1B3AA-E271-647F-1229-47BE050E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9357"/>
              </p:ext>
            </p:extLst>
          </p:nvPr>
        </p:nvGraphicFramePr>
        <p:xfrm>
          <a:off x="4776881" y="1479425"/>
          <a:ext cx="6902825" cy="101092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815594">
                  <a:extLst>
                    <a:ext uri="{9D8B030D-6E8A-4147-A177-3AD203B41FA5}">
                      <a16:colId xmlns:a16="http://schemas.microsoft.com/office/drawing/2014/main" val="1081920195"/>
                    </a:ext>
                  </a:extLst>
                </a:gridCol>
                <a:gridCol w="634734">
                  <a:extLst>
                    <a:ext uri="{9D8B030D-6E8A-4147-A177-3AD203B41FA5}">
                      <a16:colId xmlns:a16="http://schemas.microsoft.com/office/drawing/2014/main" val="4283858526"/>
                    </a:ext>
                  </a:extLst>
                </a:gridCol>
                <a:gridCol w="752701">
                  <a:extLst>
                    <a:ext uri="{9D8B030D-6E8A-4147-A177-3AD203B41FA5}">
                      <a16:colId xmlns:a16="http://schemas.microsoft.com/office/drawing/2014/main" val="301849788"/>
                    </a:ext>
                  </a:extLst>
                </a:gridCol>
                <a:gridCol w="605832">
                  <a:extLst>
                    <a:ext uri="{9D8B030D-6E8A-4147-A177-3AD203B41FA5}">
                      <a16:colId xmlns:a16="http://schemas.microsoft.com/office/drawing/2014/main" val="784041133"/>
                    </a:ext>
                  </a:extLst>
                </a:gridCol>
                <a:gridCol w="771061">
                  <a:extLst>
                    <a:ext uri="{9D8B030D-6E8A-4147-A177-3AD203B41FA5}">
                      <a16:colId xmlns:a16="http://schemas.microsoft.com/office/drawing/2014/main" val="1137523926"/>
                    </a:ext>
                  </a:extLst>
                </a:gridCol>
                <a:gridCol w="973004">
                  <a:extLst>
                    <a:ext uri="{9D8B030D-6E8A-4147-A177-3AD203B41FA5}">
                      <a16:colId xmlns:a16="http://schemas.microsoft.com/office/drawing/2014/main" val="2490489694"/>
                    </a:ext>
                  </a:extLst>
                </a:gridCol>
                <a:gridCol w="654621">
                  <a:extLst>
                    <a:ext uri="{9D8B030D-6E8A-4147-A177-3AD203B41FA5}">
                      <a16:colId xmlns:a16="http://schemas.microsoft.com/office/drawing/2014/main" val="3466959596"/>
                    </a:ext>
                  </a:extLst>
                </a:gridCol>
                <a:gridCol w="1695278">
                  <a:extLst>
                    <a:ext uri="{9D8B030D-6E8A-4147-A177-3AD203B41FA5}">
                      <a16:colId xmlns:a16="http://schemas.microsoft.com/office/drawing/2014/main" val="2078604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6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5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4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3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2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1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16</a:t>
                      </a:r>
                      <a:r>
                        <a:rPr lang="en-NO" baseline="30000" dirty="0"/>
                        <a:t>0</a:t>
                      </a: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NO" dirty="0"/>
                        <a:t>ase 16</a:t>
                      </a:r>
                    </a:p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(0…F)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3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40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A32247-B643-5DC7-D1C7-A9381EFCB73C}"/>
              </a:ext>
            </a:extLst>
          </p:cNvPr>
          <p:cNvSpPr txBox="1"/>
          <p:nvPr/>
        </p:nvSpPr>
        <p:spPr>
          <a:xfrm>
            <a:off x="842682" y="1675271"/>
            <a:ext cx="3058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400" dirty="0">
                <a:latin typeface="Comic Sans MS" pitchFamily="66" charset="0"/>
              </a:rPr>
              <a:t>0A4C</a:t>
            </a:r>
            <a:r>
              <a:rPr lang="nb-NO" sz="2400" baseline="-25000" dirty="0">
                <a:latin typeface="Comic Sans MS" pitchFamily="66" charset="0"/>
              </a:rPr>
              <a:t>16</a:t>
            </a:r>
            <a:r>
              <a:rPr lang="nb-NO" sz="2400" dirty="0">
                <a:latin typeface="Comic Sans MS" pitchFamily="66" charset="0"/>
              </a:rPr>
              <a:t> =?</a:t>
            </a:r>
            <a:endParaRPr lang="en-NO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C079C3-9CF8-811C-2179-917E25CD4771}"/>
              </a:ext>
            </a:extLst>
          </p:cNvPr>
          <p:cNvCxnSpPr/>
          <p:nvPr/>
        </p:nvCxnSpPr>
        <p:spPr>
          <a:xfrm flipH="1">
            <a:off x="6777318" y="2490345"/>
            <a:ext cx="2743200" cy="1095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762CCA-47F8-FCAA-F68F-AFBC6E54DDA1}"/>
              </a:ext>
            </a:extLst>
          </p:cNvPr>
          <p:cNvCxnSpPr>
            <a:cxnSpLocks/>
          </p:cNvCxnSpPr>
          <p:nvPr/>
        </p:nvCxnSpPr>
        <p:spPr>
          <a:xfrm flipH="1">
            <a:off x="5414683" y="2386884"/>
            <a:ext cx="3388658" cy="1184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07A763-7C26-9FDC-1CEE-16E55BD534AA}"/>
              </a:ext>
            </a:extLst>
          </p:cNvPr>
          <p:cNvCxnSpPr>
            <a:cxnSpLocks/>
          </p:cNvCxnSpPr>
          <p:nvPr/>
        </p:nvCxnSpPr>
        <p:spPr>
          <a:xfrm flipH="1">
            <a:off x="3900953" y="2490345"/>
            <a:ext cx="3889377" cy="1071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E9A5FC-0984-A914-1C59-8F338A810196}"/>
              </a:ext>
            </a:extLst>
          </p:cNvPr>
          <p:cNvCxnSpPr>
            <a:cxnSpLocks/>
          </p:cNvCxnSpPr>
          <p:nvPr/>
        </p:nvCxnSpPr>
        <p:spPr>
          <a:xfrm flipH="1">
            <a:off x="2671483" y="2490345"/>
            <a:ext cx="4437529" cy="1085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611665-D465-03B0-4BD9-69266E8E51DC}"/>
              </a:ext>
            </a:extLst>
          </p:cNvPr>
          <p:cNvSpPr txBox="1"/>
          <p:nvPr/>
        </p:nvSpPr>
        <p:spPr>
          <a:xfrm>
            <a:off x="8148918" y="3728905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b-NO" dirty="0">
                <a:latin typeface="Comic Sans MS" pitchFamily="66" charset="0"/>
              </a:rPr>
              <a:t>11</a:t>
            </a:r>
            <a:r>
              <a:rPr lang="nb-NO" baseline="-25000" dirty="0">
                <a:latin typeface="Comic Sans MS" pitchFamily="66" charset="0"/>
              </a:rPr>
              <a:t>16</a:t>
            </a:r>
            <a:r>
              <a:rPr lang="nb-NO" dirty="0">
                <a:latin typeface="Comic Sans MS" pitchFamily="66" charset="0"/>
              </a:rPr>
              <a:t> = 1*16 + 1*1 = 17</a:t>
            </a:r>
            <a:r>
              <a:rPr lang="nb-NO" baseline="-25000" dirty="0">
                <a:latin typeface="Comic Sans MS" pitchFamily="66" charset="0"/>
              </a:rPr>
              <a:t>10</a:t>
            </a:r>
            <a:endParaRPr lang="nb-NO" dirty="0"/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E9264829-88F7-2D7D-B86C-C177E9FF9871}"/>
              </a:ext>
            </a:extLst>
          </p:cNvPr>
          <p:cNvSpPr/>
          <p:nvPr/>
        </p:nvSpPr>
        <p:spPr>
          <a:xfrm rot="10800000">
            <a:off x="1757081" y="4478916"/>
            <a:ext cx="3019799" cy="20241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1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uiExpand="1" build="p"/>
      <p:bldP spid="15" grpId="0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8EBB-7699-4646-A293-E506A2903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Password</a:t>
            </a:r>
            <a:br>
              <a:rPr lang="en-NO" dirty="0"/>
            </a:br>
            <a:r>
              <a:rPr lang="en-NO" dirty="0"/>
              <a:t>And a password 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C8878-321A-B64E-B91E-3B868F38F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What to consider for our security?</a:t>
            </a:r>
          </a:p>
          <a:p>
            <a:r>
              <a:rPr lang="en-US" dirty="0"/>
              <a:t>S</a:t>
            </a:r>
            <a:r>
              <a:rPr lang="en-NO" dirty="0"/>
              <a:t>elect a good password </a:t>
            </a:r>
            <a:r>
              <a:rPr lang="en-NO" dirty="0">
                <a:sym typeface="Wingdings" pitchFamily="2" charset="2"/>
              </a:rPr>
              <a:t></a:t>
            </a:r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64CFD-3EA5-9E42-B075-3CB02BED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473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5904-15BC-C3B2-CD6E-A739EA4A9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r>
              <a:rPr lang="en-US" dirty="0"/>
              <a:t>Password: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B9AF8-C4D6-485E-41F9-37C6110E0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308" y="3858775"/>
            <a:ext cx="10330578" cy="1090610"/>
          </a:xfrm>
        </p:spPr>
        <p:txBody>
          <a:bodyPr/>
          <a:lstStyle/>
          <a:p>
            <a:r>
              <a:rPr lang="en-GB" dirty="0"/>
              <a:t>uses N different characters in L positions</a:t>
            </a: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B82F1-22CF-ADC9-8F82-010A9A21E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084336-2F84-D6BA-3E8F-40C16631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114149"/>
              </p:ext>
            </p:extLst>
          </p:nvPr>
        </p:nvGraphicFramePr>
        <p:xfrm>
          <a:off x="3122475" y="5024999"/>
          <a:ext cx="59252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318">
                  <a:extLst>
                    <a:ext uri="{9D8B030D-6E8A-4147-A177-3AD203B41FA5}">
                      <a16:colId xmlns:a16="http://schemas.microsoft.com/office/drawing/2014/main" val="1166938248"/>
                    </a:ext>
                  </a:extLst>
                </a:gridCol>
                <a:gridCol w="1481318">
                  <a:extLst>
                    <a:ext uri="{9D8B030D-6E8A-4147-A177-3AD203B41FA5}">
                      <a16:colId xmlns:a16="http://schemas.microsoft.com/office/drawing/2014/main" val="123955668"/>
                    </a:ext>
                  </a:extLst>
                </a:gridCol>
                <a:gridCol w="1481318">
                  <a:extLst>
                    <a:ext uri="{9D8B030D-6E8A-4147-A177-3AD203B41FA5}">
                      <a16:colId xmlns:a16="http://schemas.microsoft.com/office/drawing/2014/main" val="2725418824"/>
                    </a:ext>
                  </a:extLst>
                </a:gridCol>
                <a:gridCol w="1481318">
                  <a:extLst>
                    <a:ext uri="{9D8B030D-6E8A-4147-A177-3AD203B41FA5}">
                      <a16:colId xmlns:a16="http://schemas.microsoft.com/office/drawing/2014/main" val="1844289900"/>
                    </a:ext>
                  </a:extLst>
                </a:gridCol>
              </a:tblGrid>
              <a:tr h="308666">
                <a:tc>
                  <a:txBody>
                    <a:bodyPr/>
                    <a:lstStyle/>
                    <a:p>
                      <a:r>
                        <a:rPr lang="en-NO" sz="20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2000" dirty="0"/>
                        <a:t>3…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192751"/>
                  </a:ext>
                </a:extLst>
              </a:tr>
              <a:tr h="483815">
                <a:tc>
                  <a:txBody>
                    <a:bodyPr/>
                    <a:lstStyle/>
                    <a:p>
                      <a:r>
                        <a:rPr lang="en-GB" sz="2000" dirty="0"/>
                        <a:t>different characters </a:t>
                      </a:r>
                      <a:endParaRPr lang="en-NO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different characters </a:t>
                      </a:r>
                      <a:endParaRPr lang="en-NO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different characters </a:t>
                      </a:r>
                      <a:endParaRPr lang="en-NO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 different characters </a:t>
                      </a:r>
                      <a:endParaRPr lang="en-NO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3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101B-E0C7-004D-B365-48A5D1E2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Important: Password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2AB38-D889-5949-8837-69E25BCE1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 common way to measure the quality of a password is </a:t>
            </a:r>
            <a:r>
              <a:rPr lang="en-GB" b="1" dirty="0"/>
              <a:t>bit strength</a:t>
            </a:r>
          </a:p>
          <a:p>
            <a:pPr marL="0" indent="0">
              <a:buNone/>
            </a:pPr>
            <a:r>
              <a:rPr lang="en-GB" dirty="0"/>
              <a:t>• Expresses the maximum number of attempts a random attacker needs to guess</a:t>
            </a:r>
          </a:p>
          <a:p>
            <a:pPr marL="0" indent="0">
              <a:buNone/>
            </a:pPr>
            <a:r>
              <a:rPr lang="en-GB" dirty="0"/>
              <a:t>("Brute force attack")</a:t>
            </a:r>
          </a:p>
          <a:p>
            <a:r>
              <a:rPr lang="en-GB" dirty="0"/>
              <a:t>Bit strength depends on:</a:t>
            </a:r>
          </a:p>
          <a:p>
            <a:pPr marL="457197" lvl="1" indent="0">
              <a:buNone/>
            </a:pPr>
            <a:r>
              <a:rPr lang="en-GB" dirty="0"/>
              <a:t>number of characters (or positions) in the password (L)</a:t>
            </a:r>
          </a:p>
          <a:p>
            <a:pPr marL="457197" lvl="1" indent="0">
              <a:buNone/>
            </a:pPr>
            <a:r>
              <a:rPr lang="en-GB" dirty="0"/>
              <a:t>different characters possible in each position (N)</a:t>
            </a:r>
          </a:p>
          <a:p>
            <a:pPr marL="457197" lvl="1" indent="0">
              <a:buNone/>
            </a:pPr>
            <a:r>
              <a:rPr lang="en-GB" dirty="0"/>
              <a:t>Bit strength (H)= lg2 (different characters possible in password=N) * number of characters in the password (L).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 NB! Practical device due to combinatorial explosion • 2 ^ bit strength = number of   </a:t>
            </a:r>
            <a:br>
              <a:rPr lang="en-GB" dirty="0"/>
            </a:br>
            <a:r>
              <a:rPr lang="en-GB" dirty="0"/>
              <a:t>   possible passwords that can be created</a:t>
            </a:r>
          </a:p>
          <a:p>
            <a:pPr marL="0" indent="0">
              <a:buNone/>
            </a:pPr>
            <a:endParaRPr lang="en-NO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885A1-FE1E-9242-AB42-2F31D5BB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13" y="4806487"/>
            <a:ext cx="402336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Representation</a:t>
            </a:r>
            <a:r>
              <a:rPr lang="nb-NO" dirty="0"/>
              <a:t> in a computer</a:t>
            </a:r>
          </a:p>
        </p:txBody>
      </p:sp>
      <p:pic>
        <p:nvPicPr>
          <p:cNvPr id="135189" name="Picture 21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5615049" y="3687026"/>
            <a:ext cx="980952" cy="914286"/>
          </a:xfrm>
          <a:noFill/>
          <a:ln/>
        </p:spPr>
      </p:pic>
      <p:sp>
        <p:nvSpPr>
          <p:cNvPr id="135171" name="Rectangle 3"/>
          <p:cNvSpPr>
            <a:spLocks noGrp="1" noChangeArrowheads="1"/>
          </p:cNvSpPr>
          <p:nvPr>
            <p:ph type="body" sz="half" idx="4294967295"/>
            <p:custDataLst>
              <p:tags r:id="rId4"/>
            </p:custDataLst>
          </p:nvPr>
        </p:nvSpPr>
        <p:spPr>
          <a:xfrm>
            <a:off x="0" y="1600200"/>
            <a:ext cx="9109075" cy="2405063"/>
          </a:xfrm>
        </p:spPr>
        <p:txBody>
          <a:bodyPr/>
          <a:lstStyle/>
          <a:p>
            <a:r>
              <a:rPr lang="nb-NO" dirty="0" err="1"/>
              <a:t>Today's</a:t>
            </a:r>
            <a:r>
              <a:rPr lang="nb-NO" dirty="0"/>
              <a:t> digital computers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  <a:p>
            <a:r>
              <a:rPr lang="nb-NO" dirty="0" err="1"/>
              <a:t>Needs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digits</a:t>
            </a:r>
            <a:r>
              <a:rPr lang="nb-NO" dirty="0"/>
              <a:t>: 0 and 1</a:t>
            </a:r>
          </a:p>
          <a:p>
            <a:r>
              <a:rPr lang="nb-NO" dirty="0"/>
              <a:t>This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possibility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simple </a:t>
            </a:r>
            <a:r>
              <a:rPr lang="nb-NO" dirty="0" err="1"/>
              <a:t>logic</a:t>
            </a:r>
            <a:r>
              <a:rPr lang="nb-NO" dirty="0"/>
              <a:t> </a:t>
            </a:r>
            <a:r>
              <a:rPr lang="nb-NO" dirty="0" err="1"/>
              <a:t>circuits</a:t>
            </a:r>
            <a:endParaRPr lang="nb-NO" dirty="0"/>
          </a:p>
          <a:p>
            <a:r>
              <a:rPr lang="nb-NO" dirty="0"/>
              <a:t>At </a:t>
            </a:r>
            <a:r>
              <a:rPr lang="nb-NO" dirty="0" err="1"/>
              <a:t>the</a:t>
            </a:r>
            <a:r>
              <a:rPr lang="nb-NO" dirty="0"/>
              <a:t> same time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represented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nb-NO" dirty="0"/>
          </a:p>
        </p:txBody>
      </p:sp>
      <p:grpSp>
        <p:nvGrpSpPr>
          <p:cNvPr id="135179" name="Group 11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14600" y="4149726"/>
            <a:ext cx="2141538" cy="1584325"/>
            <a:chOff x="864" y="2832"/>
            <a:chExt cx="1629" cy="1200"/>
          </a:xfrm>
        </p:grpSpPr>
        <p:sp>
          <p:nvSpPr>
            <p:cNvPr id="135172" name="AutoShape 4"/>
            <p:cNvSpPr>
              <a:spLocks noChangeArrowheads="1"/>
            </p:cNvSpPr>
            <p:nvPr/>
          </p:nvSpPr>
          <p:spPr bwMode="auto">
            <a:xfrm rot="1693359">
              <a:off x="1008" y="3168"/>
              <a:ext cx="96" cy="240"/>
            </a:xfrm>
            <a:prstGeom prst="parallelogram">
              <a:avLst>
                <a:gd name="adj" fmla="val 25000"/>
              </a:avLst>
            </a:prstGeom>
            <a:solidFill>
              <a:srgbClr val="AEBA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5173" name="Rectangle 5"/>
            <p:cNvSpPr>
              <a:spLocks noChangeArrowheads="1"/>
            </p:cNvSpPr>
            <p:nvPr/>
          </p:nvSpPr>
          <p:spPr bwMode="auto">
            <a:xfrm>
              <a:off x="864" y="2976"/>
              <a:ext cx="144" cy="720"/>
            </a:xfrm>
            <a:prstGeom prst="rect">
              <a:avLst/>
            </a:prstGeom>
            <a:solidFill>
              <a:srgbClr val="AEBA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135174" name="Object 6"/>
            <p:cNvGraphicFramePr>
              <a:graphicFrameLocks noChangeAspect="1"/>
            </p:cNvGraphicFramePr>
            <p:nvPr/>
          </p:nvGraphicFramePr>
          <p:xfrm>
            <a:off x="1632" y="2832"/>
            <a:ext cx="861" cy="9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Microsoft ClipArt Gallery" r:id="rId10" imgW="877824" imgH="960120" progId="">
                    <p:embed/>
                  </p:oleObj>
                </mc:Choice>
                <mc:Fallback>
                  <p:oleObj name="Microsoft ClipArt Gallery" r:id="rId10" imgW="877824" imgH="960120" progId="">
                    <p:embed/>
                    <p:pic>
                      <p:nvPicPr>
                        <p:cNvPr id="13517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832"/>
                          <a:ext cx="861" cy="9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5175" name="AutoShape 7"/>
            <p:cNvCxnSpPr>
              <a:cxnSpLocks noChangeShapeType="1"/>
              <a:endCxn id="135173" idx="2"/>
            </p:cNvCxnSpPr>
            <p:nvPr/>
          </p:nvCxnSpPr>
          <p:spPr bwMode="auto">
            <a:xfrm rot="10800000">
              <a:off x="936" y="3696"/>
              <a:ext cx="1176" cy="33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5176" name="AutoShape 8"/>
            <p:cNvCxnSpPr>
              <a:cxnSpLocks noChangeShapeType="1"/>
            </p:cNvCxnSpPr>
            <p:nvPr/>
          </p:nvCxnSpPr>
          <p:spPr bwMode="auto">
            <a:xfrm flipV="1">
              <a:off x="2112" y="3744"/>
              <a:ext cx="0" cy="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35177" name="AutoShape 9"/>
            <p:cNvCxnSpPr>
              <a:cxnSpLocks noChangeShapeType="1"/>
              <a:stCxn id="135173" idx="0"/>
              <a:endCxn id="0" idx="2"/>
            </p:cNvCxnSpPr>
            <p:nvPr/>
          </p:nvCxnSpPr>
          <p:spPr bwMode="auto">
            <a:xfrm rot="5400000" flipV="1">
              <a:off x="1102" y="2810"/>
              <a:ext cx="796" cy="1127"/>
            </a:xfrm>
            <a:prstGeom prst="bentConnector5">
              <a:avLst>
                <a:gd name="adj1" fmla="val -18093"/>
                <a:gd name="adj2" fmla="val 34074"/>
                <a:gd name="adj3" fmla="val 11809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5178" name="AutoShape 10"/>
            <p:cNvCxnSpPr>
              <a:cxnSpLocks noChangeShapeType="1"/>
              <a:stCxn id="135173" idx="0"/>
              <a:endCxn id="135173" idx="2"/>
            </p:cNvCxnSpPr>
            <p:nvPr/>
          </p:nvCxnSpPr>
          <p:spPr bwMode="auto">
            <a:xfrm>
              <a:off x="936" y="2976"/>
              <a:ext cx="0" cy="7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grpSp>
        <p:nvGrpSpPr>
          <p:cNvPr id="135186" name="Group 1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943475" y="4365626"/>
            <a:ext cx="1944688" cy="1368425"/>
            <a:chOff x="3936" y="2928"/>
            <a:chExt cx="1415" cy="1056"/>
          </a:xfrm>
        </p:grpSpPr>
        <p:sp>
          <p:nvSpPr>
            <p:cNvPr id="135180" name="AutoShape 12"/>
            <p:cNvSpPr>
              <a:spLocks noChangeArrowheads="1"/>
            </p:cNvSpPr>
            <p:nvPr/>
          </p:nvSpPr>
          <p:spPr bwMode="auto">
            <a:xfrm rot="7546739">
              <a:off x="4056" y="3240"/>
              <a:ext cx="96" cy="240"/>
            </a:xfrm>
            <a:prstGeom prst="parallelogram">
              <a:avLst>
                <a:gd name="adj" fmla="val 25000"/>
              </a:avLst>
            </a:prstGeom>
            <a:solidFill>
              <a:srgbClr val="AEBA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5181" name="Rectangle 13"/>
            <p:cNvSpPr>
              <a:spLocks noChangeArrowheads="1"/>
            </p:cNvSpPr>
            <p:nvPr/>
          </p:nvSpPr>
          <p:spPr bwMode="auto">
            <a:xfrm>
              <a:off x="3936" y="2928"/>
              <a:ext cx="144" cy="720"/>
            </a:xfrm>
            <a:prstGeom prst="rect">
              <a:avLst/>
            </a:prstGeom>
            <a:solidFill>
              <a:srgbClr val="AEBA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135182" name="Object 14"/>
            <p:cNvGraphicFramePr>
              <a:graphicFrameLocks noChangeAspect="1"/>
            </p:cNvGraphicFramePr>
            <p:nvPr/>
          </p:nvGraphicFramePr>
          <p:xfrm>
            <a:off x="4896" y="2928"/>
            <a:ext cx="455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2489200" imgH="4470400" progId="">
                    <p:embed/>
                  </p:oleObj>
                </mc:Choice>
                <mc:Fallback>
                  <p:oleObj name="Clip" r:id="rId12" imgW="2489200" imgH="4470400" progId="">
                    <p:embed/>
                    <p:pic>
                      <p:nvPicPr>
                        <p:cNvPr id="13518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lum bright="-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928"/>
                          <a:ext cx="455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5183" name="AutoShape 15"/>
            <p:cNvCxnSpPr>
              <a:cxnSpLocks noChangeShapeType="1"/>
              <a:endCxn id="135181" idx="2"/>
            </p:cNvCxnSpPr>
            <p:nvPr/>
          </p:nvCxnSpPr>
          <p:spPr bwMode="auto">
            <a:xfrm rot="10800000">
              <a:off x="4008" y="3648"/>
              <a:ext cx="1176" cy="33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5184" name="AutoShape 16"/>
            <p:cNvCxnSpPr>
              <a:cxnSpLocks noChangeShapeType="1"/>
            </p:cNvCxnSpPr>
            <p:nvPr/>
          </p:nvCxnSpPr>
          <p:spPr bwMode="auto">
            <a:xfrm flipV="1">
              <a:off x="5184" y="3696"/>
              <a:ext cx="0" cy="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35185" name="AutoShape 17"/>
            <p:cNvCxnSpPr>
              <a:cxnSpLocks noChangeShapeType="1"/>
              <a:stCxn id="135181" idx="0"/>
              <a:endCxn id="0" idx="2"/>
            </p:cNvCxnSpPr>
            <p:nvPr/>
          </p:nvCxnSpPr>
          <p:spPr bwMode="auto">
            <a:xfrm rot="5400000" flipV="1">
              <a:off x="4158" y="2778"/>
              <a:ext cx="816" cy="1116"/>
            </a:xfrm>
            <a:prstGeom prst="bentConnector5">
              <a:avLst>
                <a:gd name="adj1" fmla="val -17648"/>
                <a:gd name="adj2" fmla="val 43009"/>
                <a:gd name="adj3" fmla="val 117648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pic>
        <p:nvPicPr>
          <p:cNvPr id="1026" name="Picture 2" descr="What is the Difference Between PNP and NPN? - ShopTransmitter">
            <a:extLst>
              <a:ext uri="{FF2B5EF4-FFF2-40B4-BE49-F238E27FC236}">
                <a16:creationId xmlns:a16="http://schemas.microsoft.com/office/drawing/2014/main" id="{3FBD4D6B-8E9F-290B-8E45-92756B32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60" y="3488960"/>
            <a:ext cx="3876142" cy="27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CA12-CA86-6FEE-87CF-0A390406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Important: Password - Example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2C8A-B483-F757-CFDC-611D2C91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/>
              <a:t>Eg.</a:t>
            </a:r>
            <a:r>
              <a:rPr lang="en-GB" dirty="0"/>
              <a:t> PIN code uses n=10 different characters (0-9) in L=4 positions=&gt; bit strength = lg2 (10) * </a:t>
            </a:r>
          </a:p>
          <a:p>
            <a:r>
              <a:rPr lang="en-GB" dirty="0"/>
              <a:t>   4 = 3.32 * 4 = 13.28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different passwords we can generate = 10</a:t>
            </a:r>
            <a:r>
              <a:rPr lang="en-US" baseline="30000" dirty="0"/>
              <a:t>4  </a:t>
            </a:r>
            <a:r>
              <a:rPr lang="en-US" dirty="0"/>
              <a:t>=N</a:t>
            </a:r>
            <a:r>
              <a:rPr lang="en-US" baseline="30000" dirty="0"/>
              <a:t>L</a:t>
            </a:r>
            <a:endParaRPr lang="en-US" dirty="0"/>
          </a:p>
          <a:p>
            <a:r>
              <a:rPr lang="en-US" dirty="0"/>
              <a:t>How many bits (H) we need to express these passwords?</a:t>
            </a:r>
          </a:p>
          <a:p>
            <a:pPr marL="0" indent="0">
              <a:buNone/>
            </a:pPr>
            <a:r>
              <a:rPr lang="en-US" dirty="0"/>
              <a:t> 					10</a:t>
            </a:r>
            <a:r>
              <a:rPr lang="en-US" baseline="30000" dirty="0"/>
              <a:t>4</a:t>
            </a:r>
            <a:r>
              <a:rPr lang="en-US" dirty="0"/>
              <a:t>= 2</a:t>
            </a:r>
            <a:r>
              <a:rPr lang="en-US" baseline="30000" dirty="0"/>
              <a:t>H	</a:t>
            </a:r>
            <a:r>
              <a:rPr lang="en-US" dirty="0"/>
              <a:t>, H=?</a:t>
            </a:r>
          </a:p>
          <a:p>
            <a:r>
              <a:rPr lang="en-US" dirty="0">
                <a:highlight>
                  <a:srgbClr val="FFFF00"/>
                </a:highlight>
              </a:rPr>
              <a:t>H= number of bits=bit strength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H=log</a:t>
            </a:r>
            <a:r>
              <a:rPr lang="en-US" baseline="-25000" dirty="0"/>
              <a:t>2</a:t>
            </a:r>
            <a:r>
              <a:rPr lang="en-US" dirty="0"/>
              <a:t> (10</a:t>
            </a:r>
            <a:r>
              <a:rPr lang="en-US" baseline="30000" dirty="0"/>
              <a:t>4</a:t>
            </a:r>
            <a:r>
              <a:rPr lang="en-US" dirty="0"/>
              <a:t>)=4* log </a:t>
            </a:r>
            <a:r>
              <a:rPr lang="en-US" baseline="-25000" dirty="0"/>
              <a:t>2</a:t>
            </a:r>
            <a:r>
              <a:rPr lang="en-US" dirty="0"/>
              <a:t>10=4*3.32 </a:t>
            </a:r>
            <a:r>
              <a:rPr lang="en-GB" dirty="0"/>
              <a:t>= 13.28</a:t>
            </a:r>
            <a:endParaRPr lang="en-US" dirty="0"/>
          </a:p>
          <a:p>
            <a:r>
              <a:rPr lang="en-GB" dirty="0"/>
              <a:t>Bit strength = lg2 (different characters possible in password=N) * number of characters in the password (=L).</a:t>
            </a:r>
          </a:p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4FFAD-440A-01FE-0701-A05E2055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687" y="4621680"/>
            <a:ext cx="4023360" cy="792480"/>
          </a:xfrm>
          <a:prstGeom prst="rect">
            <a:avLst/>
          </a:prstGeom>
          <a:solidFill>
            <a:schemeClr val="bg2">
              <a:lumMod val="75000"/>
            </a:schemeClr>
          </a:solidFill>
          <a:ln w="34925">
            <a:solidFill>
              <a:srgbClr val="FF0000"/>
            </a:soli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54523FC-282C-8E4A-E798-064EF3285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58096"/>
              </p:ext>
            </p:extLst>
          </p:nvPr>
        </p:nvGraphicFramePr>
        <p:xfrm>
          <a:off x="6795247" y="2189802"/>
          <a:ext cx="4816240" cy="826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0">
                  <a:extLst>
                    <a:ext uri="{9D8B030D-6E8A-4147-A177-3AD203B41FA5}">
                      <a16:colId xmlns:a16="http://schemas.microsoft.com/office/drawing/2014/main" val="1166938248"/>
                    </a:ext>
                  </a:extLst>
                </a:gridCol>
                <a:gridCol w="1204060">
                  <a:extLst>
                    <a:ext uri="{9D8B030D-6E8A-4147-A177-3AD203B41FA5}">
                      <a16:colId xmlns:a16="http://schemas.microsoft.com/office/drawing/2014/main" val="123955668"/>
                    </a:ext>
                  </a:extLst>
                </a:gridCol>
                <a:gridCol w="1204060">
                  <a:extLst>
                    <a:ext uri="{9D8B030D-6E8A-4147-A177-3AD203B41FA5}">
                      <a16:colId xmlns:a16="http://schemas.microsoft.com/office/drawing/2014/main" val="2725418824"/>
                    </a:ext>
                  </a:extLst>
                </a:gridCol>
                <a:gridCol w="1204060">
                  <a:extLst>
                    <a:ext uri="{9D8B030D-6E8A-4147-A177-3AD203B41FA5}">
                      <a16:colId xmlns:a16="http://schemas.microsoft.com/office/drawing/2014/main" val="1844289900"/>
                    </a:ext>
                  </a:extLst>
                </a:gridCol>
              </a:tblGrid>
              <a:tr h="308666">
                <a:tc>
                  <a:txBody>
                    <a:bodyPr/>
                    <a:lstStyle/>
                    <a:p>
                      <a:r>
                        <a:rPr lang="en-NO" sz="1400" dirty="0"/>
                        <a:t>L</a:t>
                      </a:r>
                      <a:r>
                        <a:rPr lang="en-NO" sz="1400" baseline="-25000" dirty="0"/>
                        <a:t>3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L</a:t>
                      </a:r>
                      <a:r>
                        <a:rPr lang="en-NO" sz="1400" baseline="-25000" dirty="0"/>
                        <a:t>2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L</a:t>
                      </a:r>
                      <a:r>
                        <a:rPr lang="en-NO" sz="1400" baseline="-25000" dirty="0"/>
                        <a:t>1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400" dirty="0"/>
                        <a:t>L</a:t>
                      </a:r>
                      <a:r>
                        <a:rPr lang="en-NO" sz="1400" baseline="-25000" dirty="0"/>
                        <a:t>0</a:t>
                      </a:r>
                      <a:endParaRPr lang="en-N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192751"/>
                  </a:ext>
                </a:extLst>
              </a:tr>
              <a:tr h="483815">
                <a:tc>
                  <a:txBody>
                    <a:bodyPr/>
                    <a:lstStyle/>
                    <a:p>
                      <a:r>
                        <a:rPr lang="en-GB" sz="1400" dirty="0"/>
                        <a:t>10 different characters 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 different characters 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 different characters </a:t>
                      </a:r>
                      <a:endParaRPr lang="en-N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 different characters </a:t>
                      </a:r>
                      <a:endParaRPr lang="en-N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76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AF67-2908-B34C-9BB6-924EA80C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“Secure passwords”</a:t>
            </a:r>
            <a:br>
              <a:rPr lang="en-GB" dirty="0"/>
            </a:b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600E-06CD-BF4B-A0FA-97917C179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• </a:t>
            </a:r>
            <a:r>
              <a:rPr lang="en-GB" b="1" dirty="0"/>
              <a:t>Recommended bit strength nowadays is about 80, i.e. more than twelve letters and characters!</a:t>
            </a:r>
          </a:p>
          <a:p>
            <a:pPr marL="0" indent="0">
              <a:buNone/>
            </a:pPr>
            <a:r>
              <a:rPr lang="en-GB" b="1" dirty="0"/>
              <a:t>• In addition, you should of course avoid everything that is related to your own, all common words (those found in dictionaries) etc.</a:t>
            </a:r>
            <a:endParaRPr lang="en-GB" dirty="0"/>
          </a:p>
          <a:p>
            <a:r>
              <a:rPr lang="en-GB" dirty="0"/>
              <a:t>Should contain characters from at least three of the groups below:</a:t>
            </a:r>
            <a:endParaRPr lang="en-NO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90FD04-C19F-3B40-9914-CFECB3BF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3" y="4139380"/>
            <a:ext cx="8966836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8FFD-343C-1A49-92EF-4898BC83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XKCD: Comments </a:t>
            </a:r>
            <a:br>
              <a:rPr lang="en-GB" dirty="0"/>
            </a:b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8FE7-6057-964D-91D5-82AE0D55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620051"/>
            <a:ext cx="6340219" cy="5037320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AA3CBAC-CA3D-B640-88CC-C357E1F38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5520" y="997318"/>
            <a:ext cx="9486038" cy="5659738"/>
          </a:xfrm>
        </p:spPr>
      </p:pic>
    </p:spTree>
    <p:extLst>
      <p:ext uri="{BB962C8B-B14F-4D97-AF65-F5344CB8AC3E}">
        <p14:creationId xmlns:p14="http://schemas.microsoft.com/office/powerpoint/2010/main" val="37764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8EA2-5AB1-A382-A40C-D4BE60C9F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41B51-89B3-133A-CB2B-2C4C23E333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604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376518"/>
            <a:ext cx="8229600" cy="1143000"/>
          </a:xfrm>
        </p:spPr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1447800"/>
            <a:ext cx="9363635" cy="5257800"/>
          </a:xfrm>
        </p:spPr>
        <p:txBody>
          <a:bodyPr>
            <a:normAutofit/>
          </a:bodyPr>
          <a:lstStyle/>
          <a:p>
            <a:r>
              <a:rPr lang="en-US" dirty="0"/>
              <a:t>To add 2 bits, there are four possibilities</a:t>
            </a:r>
          </a:p>
          <a:p>
            <a:pPr lvl="1"/>
            <a:r>
              <a:rPr lang="en-US" dirty="0"/>
              <a:t>0 + 0 = 0</a:t>
            </a:r>
          </a:p>
          <a:p>
            <a:pPr lvl="1"/>
            <a:r>
              <a:rPr lang="en-US" dirty="0"/>
              <a:t>1 + 0 = 1</a:t>
            </a:r>
          </a:p>
          <a:p>
            <a:pPr lvl="1"/>
            <a:r>
              <a:rPr lang="en-US" dirty="0"/>
              <a:t>0 + 1 = 1</a:t>
            </a:r>
          </a:p>
          <a:p>
            <a:pPr lvl="1"/>
            <a:r>
              <a:rPr lang="en-US" dirty="0"/>
              <a:t>1 + 1 = 2 – we can’t write 2 in binary, but 2 is 10 in binary, so write a 0 and a carry bit 1</a:t>
            </a:r>
          </a:p>
          <a:p>
            <a:r>
              <a:rPr lang="en-US" dirty="0"/>
              <a:t>To compute anything (more than 2 single bits), we need to add binary numbers</a:t>
            </a:r>
          </a:p>
          <a:p>
            <a:r>
              <a:rPr lang="en-US" dirty="0"/>
              <a:t>This requires that we chain together carry digits (bits)</a:t>
            </a:r>
          </a:p>
          <a:p>
            <a:pPr lvl="1"/>
            <a:r>
              <a:rPr lang="en-US" dirty="0"/>
              <a:t>The carry out of one column goes to be added in the other column to its left</a:t>
            </a:r>
          </a:p>
        </p:txBody>
      </p:sp>
    </p:spTree>
    <p:extLst>
      <p:ext uri="{BB962C8B-B14F-4D97-AF65-F5344CB8AC3E}">
        <p14:creationId xmlns:p14="http://schemas.microsoft.com/office/powerpoint/2010/main" val="57560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59" y="406658"/>
            <a:ext cx="8229600" cy="1143000"/>
          </a:xfrm>
        </p:spPr>
        <p:txBody>
          <a:bodyPr/>
          <a:lstStyle/>
          <a:p>
            <a:r>
              <a:rPr lang="en-US" dirty="0"/>
              <a:t>Binary Addition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976" y="1549657"/>
            <a:ext cx="9188824" cy="2530733"/>
          </a:xfrm>
        </p:spPr>
        <p:txBody>
          <a:bodyPr>
            <a:normAutofit/>
          </a:bodyPr>
          <a:lstStyle/>
          <a:p>
            <a:r>
              <a:rPr lang="en-US" dirty="0"/>
              <a:t>With 3 bits (the two bits plus the carry), we have 4 possibilities:</a:t>
            </a:r>
          </a:p>
          <a:p>
            <a:pPr lvl="1"/>
            <a:r>
              <a:rPr lang="en-US" dirty="0"/>
              <a:t>0 + 0 + 0 = 0</a:t>
            </a:r>
          </a:p>
          <a:p>
            <a:pPr lvl="1"/>
            <a:r>
              <a:rPr lang="en-US" dirty="0"/>
              <a:t>2 zeroes and 1 one = 1</a:t>
            </a:r>
          </a:p>
          <a:p>
            <a:pPr lvl="1"/>
            <a:r>
              <a:rPr lang="en-US" dirty="0"/>
              <a:t>2 ones and 1 zero = 2 (carry of 1, sum of 0</a:t>
            </a:r>
          </a:p>
          <a:p>
            <a:pPr lvl="1"/>
            <a:r>
              <a:rPr lang="en-US" dirty="0"/>
              <a:t>3 ones = 3 (carry of 1 and sum of 1)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6037505"/>
            <a:ext cx="4620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Check your work, convert to decimal!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124326"/>
            <a:ext cx="63055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9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59" y="406658"/>
            <a:ext cx="8229600" cy="1143000"/>
          </a:xfrm>
        </p:spPr>
        <p:txBody>
          <a:bodyPr/>
          <a:lstStyle/>
          <a:p>
            <a:r>
              <a:rPr lang="en-US" dirty="0"/>
              <a:t>Hex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976" y="1549657"/>
            <a:ext cx="9188824" cy="2530733"/>
          </a:xfrm>
        </p:spPr>
        <p:txBody>
          <a:bodyPr>
            <a:normAutofit/>
          </a:bodyPr>
          <a:lstStyle/>
          <a:p>
            <a:r>
              <a:rPr lang="en-US" dirty="0"/>
              <a:t>With 3 digits (the two digits plus the carry)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6037505"/>
            <a:ext cx="4620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Check your work, convert to decimal!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85D4-46D6-7C1C-3B32-6B6937B3F5BA}"/>
              </a:ext>
            </a:extLst>
          </p:cNvPr>
          <p:cNvSpPr txBox="1"/>
          <p:nvPr/>
        </p:nvSpPr>
        <p:spPr>
          <a:xfrm>
            <a:off x="938488" y="3168343"/>
            <a:ext cx="2719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16</a:t>
            </a:r>
            <a:r>
              <a:rPr lang="nb-NO" sz="1800" b="1" baseline="30000" dirty="0">
                <a:latin typeface="Comic Sans MS" pitchFamily="66" charset="0"/>
              </a:rPr>
              <a:t>0</a:t>
            </a:r>
            <a:r>
              <a:rPr lang="nb-NO" sz="1800" b="1" dirty="0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16</a:t>
            </a:r>
            <a:r>
              <a:rPr lang="nb-NO" sz="1800" b="1" baseline="30000" dirty="0">
                <a:latin typeface="Comic Sans MS" pitchFamily="66" charset="0"/>
              </a:rPr>
              <a:t>1</a:t>
            </a:r>
            <a:r>
              <a:rPr lang="nb-NO" sz="1800" b="1" dirty="0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16</a:t>
            </a:r>
            <a:r>
              <a:rPr lang="nb-NO" sz="1800" b="1" baseline="30000" dirty="0">
                <a:latin typeface="Comic Sans MS" pitchFamily="66" charset="0"/>
              </a:rPr>
              <a:t>2</a:t>
            </a:r>
            <a:r>
              <a:rPr lang="nb-NO" sz="1800" b="1" dirty="0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16</a:t>
            </a:r>
            <a:r>
              <a:rPr lang="nb-NO" sz="1800" b="1" baseline="30000" dirty="0">
                <a:latin typeface="Comic Sans MS" pitchFamily="66" charset="0"/>
              </a:rPr>
              <a:t>3</a:t>
            </a:r>
            <a:r>
              <a:rPr lang="nb-NO" sz="1800" b="1" dirty="0">
                <a:latin typeface="Comic Sans MS" pitchFamily="66" charset="0"/>
              </a:rPr>
              <a:t>  = 4096</a:t>
            </a:r>
          </a:p>
          <a:p>
            <a:pPr>
              <a:buFontTx/>
              <a:buNone/>
            </a:pPr>
            <a:r>
              <a:rPr lang="nb-NO" sz="1800" b="1" dirty="0">
                <a:latin typeface="Comic Sans MS" pitchFamily="66" charset="0"/>
              </a:rPr>
              <a:t>16</a:t>
            </a:r>
            <a:r>
              <a:rPr lang="nb-NO" sz="1800" b="1" baseline="30000" dirty="0">
                <a:latin typeface="Comic Sans MS" pitchFamily="66" charset="0"/>
              </a:rPr>
              <a:t>4</a:t>
            </a:r>
            <a:r>
              <a:rPr lang="nb-NO" sz="1800" b="1" dirty="0">
                <a:latin typeface="Comic Sans MS" pitchFamily="66" charset="0"/>
              </a:rPr>
              <a:t>  = </a:t>
            </a:r>
            <a:r>
              <a:rPr lang="nb-NO" b="1" dirty="0">
                <a:latin typeface="Comic Sans MS" pitchFamily="66" charset="0"/>
              </a:rPr>
              <a:t>65636</a:t>
            </a:r>
            <a:endParaRPr lang="nb-NO" sz="1800" b="1" dirty="0">
              <a:latin typeface="Comic Sans MS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DB6A6-0ABA-D658-B3E4-87CCF3960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76" y="2168979"/>
            <a:ext cx="3877609" cy="3081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8112D-5F51-48DB-0DD0-0C7217FF2BC1}"/>
              </a:ext>
            </a:extLst>
          </p:cNvPr>
          <p:cNvSpPr txBox="1"/>
          <p:nvPr/>
        </p:nvSpPr>
        <p:spPr>
          <a:xfrm>
            <a:off x="7141685" y="3297837"/>
            <a:ext cx="1095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A=10</a:t>
            </a:r>
          </a:p>
          <a:p>
            <a:r>
              <a:rPr lang="en-NO" dirty="0"/>
              <a:t>C=12</a:t>
            </a:r>
          </a:p>
          <a:p>
            <a:r>
              <a:rPr lang="en-US" dirty="0"/>
              <a:t>A</a:t>
            </a:r>
            <a:r>
              <a:rPr lang="en-NO" dirty="0"/>
              <a:t>+C= 22</a:t>
            </a:r>
          </a:p>
          <a:p>
            <a:r>
              <a:rPr lang="en-NO" dirty="0"/>
              <a:t>22</a:t>
            </a:r>
            <a:r>
              <a:rPr lang="en-NO" baseline="-25000" dirty="0"/>
              <a:t>10</a:t>
            </a:r>
            <a:r>
              <a:rPr lang="en-NO" dirty="0"/>
              <a:t>=?</a:t>
            </a:r>
            <a:r>
              <a:rPr lang="en-NO" baseline="-25000" dirty="0"/>
              <a:t>16</a:t>
            </a:r>
          </a:p>
          <a:p>
            <a:endParaRPr lang="en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6EF0A-9C45-0C36-ECA6-BAE46739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017" y="2815023"/>
            <a:ext cx="2477800" cy="24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5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06" y="547875"/>
            <a:ext cx="8229600" cy="1143000"/>
          </a:xfrm>
        </p:spPr>
        <p:txBody>
          <a:bodyPr/>
          <a:lstStyle/>
          <a:p>
            <a:r>
              <a:rPr lang="en-US" dirty="0"/>
              <a:t>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71" y="1522878"/>
            <a:ext cx="5580529" cy="2801471"/>
          </a:xfrm>
        </p:spPr>
        <p:txBody>
          <a:bodyPr>
            <a:normAutofit fontScale="92500"/>
          </a:bodyPr>
          <a:lstStyle/>
          <a:p>
            <a:r>
              <a:rPr lang="en-US" dirty="0"/>
              <a:t>From math, A – B = A + (-B)</a:t>
            </a:r>
          </a:p>
          <a:p>
            <a:r>
              <a:rPr lang="en-US" dirty="0"/>
              <a:t>Store A and B in two’s complement</a:t>
            </a:r>
          </a:p>
          <a:p>
            <a:r>
              <a:rPr lang="en-US" dirty="0"/>
              <a:t>We can convert B into –B by</a:t>
            </a:r>
          </a:p>
          <a:p>
            <a:pPr lvl="1"/>
            <a:r>
              <a:rPr lang="en-US" dirty="0"/>
              <a:t>Flip all bits in B and adding 1</a:t>
            </a:r>
          </a:p>
          <a:p>
            <a:pPr lvl="2"/>
            <a:r>
              <a:rPr lang="en-US" dirty="0"/>
              <a:t>to flip all bits, apply NOT to each bit</a:t>
            </a:r>
          </a:p>
          <a:p>
            <a:pPr lvl="2"/>
            <a:r>
              <a:rPr lang="en-US" dirty="0"/>
              <a:t>to add 1, add the result to 00000001</a:t>
            </a:r>
          </a:p>
          <a:p>
            <a:r>
              <a:rPr lang="en-US" dirty="0"/>
              <a:t>We build a </a:t>
            </a:r>
            <a:r>
              <a:rPr lang="en-US" dirty="0" err="1"/>
              <a:t>subtracter</a:t>
            </a:r>
            <a:r>
              <a:rPr lang="en-US" dirty="0"/>
              <a:t> unit to perform this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63" y="2116275"/>
            <a:ext cx="5583678" cy="3466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616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Subtraction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Subtraction</a:t>
            </a:r>
            <a:r>
              <a:rPr lang="nb-NO" dirty="0"/>
              <a:t> is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as </a:t>
            </a:r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</a:t>
            </a:r>
            <a:r>
              <a:rPr lang="nb-NO" dirty="0" err="1"/>
              <a:t>complement</a:t>
            </a:r>
            <a:endParaRPr lang="nb-NO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2063552" y="30689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46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919537" y="357301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-37</a:t>
            </a:r>
          </a:p>
        </p:txBody>
      </p:sp>
      <p:cxnSp>
        <p:nvCxnSpPr>
          <p:cNvPr id="9" name="Straight Connector 8"/>
          <p:cNvCxnSpPr/>
          <p:nvPr>
            <p:custDataLst>
              <p:tags r:id="rId6"/>
            </p:custDataLst>
          </p:nvPr>
        </p:nvCxnSpPr>
        <p:spPr bwMode="auto">
          <a:xfrm>
            <a:off x="1847528" y="4077072"/>
            <a:ext cx="1008112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>
            <p:custDataLst>
              <p:tags r:id="rId7"/>
            </p:custDataLst>
          </p:nvPr>
        </p:nvCxnSpPr>
        <p:spPr bwMode="auto">
          <a:xfrm>
            <a:off x="1919536" y="4077072"/>
            <a:ext cx="6480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>
            <p:custDataLst>
              <p:tags r:id="rId8"/>
            </p:custDataLst>
          </p:nvPr>
        </p:nvSpPr>
        <p:spPr>
          <a:xfrm>
            <a:off x="2207568" y="40770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9</a:t>
            </a:r>
          </a:p>
        </p:txBody>
      </p:sp>
      <p:grpSp>
        <p:nvGrpSpPr>
          <p:cNvPr id="48" name="Group 47"/>
          <p:cNvGrpSpPr/>
          <p:nvPr>
            <p:custDataLst>
              <p:tags r:id="rId9"/>
            </p:custDataLst>
          </p:nvPr>
        </p:nvGrpSpPr>
        <p:grpSpPr>
          <a:xfrm>
            <a:off x="3215680" y="3573016"/>
            <a:ext cx="1711692" cy="369332"/>
            <a:chOff x="2072680" y="3573016"/>
            <a:chExt cx="1711692" cy="369332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2072680" y="3861048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2072680" y="3789040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432720" y="3573016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-0010 0101</a:t>
              </a:r>
            </a:p>
          </p:txBody>
        </p:sp>
      </p:grpSp>
      <p:grpSp>
        <p:nvGrpSpPr>
          <p:cNvPr id="49" name="Group 48"/>
          <p:cNvGrpSpPr/>
          <p:nvPr>
            <p:custDataLst>
              <p:tags r:id="rId10"/>
            </p:custDataLst>
          </p:nvPr>
        </p:nvGrpSpPr>
        <p:grpSpPr>
          <a:xfrm>
            <a:off x="3215680" y="3068960"/>
            <a:ext cx="4336812" cy="369332"/>
            <a:chOff x="2072680" y="3068960"/>
            <a:chExt cx="4336812" cy="369332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4520952" y="3356992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>
              <a:off x="4520952" y="3284984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2072680" y="3068960"/>
              <a:ext cx="1744524" cy="369332"/>
              <a:chOff x="2072680" y="3068960"/>
              <a:chExt cx="1744524" cy="36933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2072680" y="3356992"/>
                <a:ext cx="216024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2072680" y="3284984"/>
                <a:ext cx="216024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2576736" y="3068960"/>
                <a:ext cx="1240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b-NO" dirty="0"/>
                  <a:t>0010 1110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169024" y="3068960"/>
              <a:ext cx="1240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0010 1110</a:t>
              </a:r>
            </a:p>
          </p:txBody>
        </p:sp>
      </p:grpSp>
      <p:grpSp>
        <p:nvGrpSpPr>
          <p:cNvPr id="50" name="Group 49"/>
          <p:cNvGrpSpPr/>
          <p:nvPr>
            <p:custDataLst>
              <p:tags r:id="rId11"/>
            </p:custDataLst>
          </p:nvPr>
        </p:nvGrpSpPr>
        <p:grpSpPr>
          <a:xfrm>
            <a:off x="5663952" y="3573016"/>
            <a:ext cx="2448272" cy="504056"/>
            <a:chOff x="4520952" y="3573016"/>
            <a:chExt cx="2448272" cy="504056"/>
          </a:xfrm>
        </p:grpSpPr>
        <p:cxnSp>
          <p:nvCxnSpPr>
            <p:cNvPr id="27" name="Straight Connector 26"/>
            <p:cNvCxnSpPr/>
            <p:nvPr/>
          </p:nvCxnSpPr>
          <p:spPr bwMode="auto">
            <a:xfrm>
              <a:off x="4520952" y="3861048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4520952" y="3789040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80992" y="3573016"/>
              <a:ext cx="1375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+1101 1011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953000" y="4077072"/>
              <a:ext cx="20162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>
            <p:custDataLst>
              <p:tags r:id="rId12"/>
            </p:custDataLst>
          </p:nvPr>
        </p:nvSpPr>
        <p:spPr>
          <a:xfrm>
            <a:off x="6312024" y="414908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0000 1001</a:t>
            </a:r>
          </a:p>
        </p:txBody>
      </p:sp>
      <p:sp>
        <p:nvSpPr>
          <p:cNvPr id="37" name="TextBox 36"/>
          <p:cNvSpPr txBox="1"/>
          <p:nvPr>
            <p:custDataLst>
              <p:tags r:id="rId13"/>
            </p:custDataLst>
          </p:nvPr>
        </p:nvSpPr>
        <p:spPr>
          <a:xfrm>
            <a:off x="6023992" y="4149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46" name="Group 45"/>
          <p:cNvGrpSpPr/>
          <p:nvPr>
            <p:custDataLst>
              <p:tags r:id="rId14"/>
            </p:custDataLst>
          </p:nvPr>
        </p:nvGrpSpPr>
        <p:grpSpPr>
          <a:xfrm>
            <a:off x="6180446" y="4518412"/>
            <a:ext cx="3896525" cy="1274078"/>
            <a:chOff x="5037445" y="4518412"/>
            <a:chExt cx="3896525" cy="1274078"/>
          </a:xfrm>
        </p:grpSpPr>
        <p:cxnSp>
          <p:nvCxnSpPr>
            <p:cNvPr id="39" name="Straight Arrow Connector 38"/>
            <p:cNvCxnSpPr>
              <a:endCxn id="37" idx="2"/>
            </p:cNvCxnSpPr>
            <p:nvPr/>
          </p:nvCxnSpPr>
          <p:spPr bwMode="auto">
            <a:xfrm flipH="1" flipV="1">
              <a:off x="5037445" y="4518412"/>
              <a:ext cx="419611" cy="35074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457056" y="4869160"/>
              <a:ext cx="34769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nb-NO" dirty="0" err="1">
                  <a:solidFill>
                    <a:srgbClr val="FF0000"/>
                  </a:solidFill>
                </a:rPr>
                <a:t>Overflow</a:t>
              </a:r>
              <a:r>
                <a:rPr lang="nb-NO" dirty="0">
                  <a:solidFill>
                    <a:srgbClr val="FF0000"/>
                  </a:solidFill>
                </a:rPr>
                <a:t>,</a:t>
              </a:r>
              <a:endParaRPr lang="nb-NO" dirty="0"/>
            </a:p>
            <a:p>
              <a:pPr>
                <a:buNone/>
              </a:pPr>
              <a:r>
                <a:rPr lang="nb-NO" dirty="0" err="1"/>
                <a:t>We</a:t>
              </a:r>
              <a:r>
                <a:rPr lang="nb-NO" dirty="0"/>
                <a:t> skip </a:t>
              </a:r>
              <a:r>
                <a:rPr lang="nb-NO" dirty="0" err="1"/>
                <a:t>that</a:t>
              </a:r>
              <a:r>
                <a:rPr lang="nb-NO" dirty="0"/>
                <a:t> !!</a:t>
              </a:r>
            </a:p>
            <a:p>
              <a:pPr>
                <a:buNone/>
              </a:pPr>
              <a:r>
                <a:rPr lang="nb-NO" dirty="0"/>
                <a:t>Due to 8 bit </a:t>
              </a:r>
              <a:r>
                <a:rPr lang="nb-NO" dirty="0" err="1"/>
                <a:t>precision</a:t>
              </a:r>
              <a:endParaRPr lang="nb-NO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3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9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36" grpId="0"/>
      <p:bldP spid="37" grpId="0"/>
      <p:bldP spid="37" grpId="1"/>
      <p:bldP spid="37" grpId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dirty="0"/>
              <a:t>For optional self-study</a:t>
            </a:r>
            <a:endParaRPr lang="nb-NO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E8A8A2-F3AC-46F4-B156-7E81E527F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48" y="4228641"/>
            <a:ext cx="10214994" cy="2042949"/>
          </a:xfrm>
        </p:spPr>
        <p:txBody>
          <a:bodyPr>
            <a:normAutofit/>
          </a:bodyPr>
          <a:lstStyle/>
          <a:p>
            <a:r>
              <a:rPr lang="nb-NO" dirty="0"/>
              <a:t>For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in more </a:t>
            </a:r>
            <a:r>
              <a:rPr lang="nb-NO" dirty="0" err="1"/>
              <a:t>depth</a:t>
            </a:r>
            <a:r>
              <a:rPr lang="nb-NO" dirty="0"/>
              <a:t> to </a:t>
            </a:r>
            <a:r>
              <a:rPr lang="nb-NO" dirty="0" err="1"/>
              <a:t>better</a:t>
            </a:r>
            <a:r>
              <a:rPr lang="nb-NO" dirty="0"/>
              <a:t> understand,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today's</a:t>
            </a:r>
            <a:r>
              <a:rPr lang="nb-NO" dirty="0"/>
              <a:t> </a:t>
            </a:r>
            <a:r>
              <a:rPr lang="nb-NO" dirty="0" err="1"/>
              <a:t>teaching</a:t>
            </a:r>
            <a:r>
              <a:rPr lang="nb-NO" dirty="0"/>
              <a:t>, it must be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personal </a:t>
            </a:r>
            <a:r>
              <a:rPr lang="nb-NO" dirty="0" err="1"/>
              <a:t>work</a:t>
            </a:r>
            <a:r>
              <a:rPr lang="nb-NO" dirty="0"/>
              <a:t> to understand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topics</a:t>
            </a:r>
            <a:r>
              <a:rPr lang="nb-NO" dirty="0"/>
              <a:t>.</a:t>
            </a:r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no</a:t>
            </a:r>
            <a:r>
              <a:rPr lang="nb-NO" dirty="0"/>
              <a:t> questions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exam</a:t>
            </a:r>
            <a:r>
              <a:rPr lang="nb-NO" dirty="0"/>
              <a:t> from </a:t>
            </a:r>
            <a:r>
              <a:rPr lang="nb-NO" dirty="0" err="1"/>
              <a:t>these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therefore</a:t>
            </a:r>
            <a:r>
              <a:rPr lang="nb-NO" dirty="0"/>
              <a:t> not </a:t>
            </a:r>
            <a:r>
              <a:rPr lang="nb-NO" dirty="0" err="1"/>
              <a:t>considered</a:t>
            </a:r>
            <a:r>
              <a:rPr lang="nb-NO" dirty="0"/>
              <a:t> to be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syllabus.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4E1EE19-6ACC-40B0-8BA0-67E237E80199}" type="slidenum">
              <a:rPr lang="en-US" smtClean="0"/>
              <a:pPr>
                <a:buFontTx/>
                <a:buNone/>
                <a:defRPr/>
              </a:pPr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EC0BB-0BE1-51E3-D031-102AF28B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</a:t>
            </a:r>
          </a:p>
        </p:txBody>
      </p:sp>
      <p:graphicFrame>
        <p:nvGraphicFramePr>
          <p:cNvPr id="21" name="Object 6">
            <a:extLst>
              <a:ext uri="{FF2B5EF4-FFF2-40B4-BE49-F238E27FC236}">
                <a16:creationId xmlns:a16="http://schemas.microsoft.com/office/drawing/2014/main" id="{60235E98-C50D-2020-F550-7970CA691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434568"/>
              </p:ext>
            </p:extLst>
          </p:nvPr>
        </p:nvGraphicFramePr>
        <p:xfrm>
          <a:off x="1354470" y="5181935"/>
          <a:ext cx="1131899" cy="124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3" imgW="877824" imgH="960120" progId="">
                  <p:embed/>
                </p:oleObj>
              </mc:Choice>
              <mc:Fallback>
                <p:oleObj name="Microsoft ClipArt Gallery" r:id="rId3" imgW="877824" imgH="960120" progId="">
                  <p:embed/>
                  <p:pic>
                    <p:nvPicPr>
                      <p:cNvPr id="15" name="Object 6">
                        <a:extLst>
                          <a:ext uri="{FF2B5EF4-FFF2-40B4-BE49-F238E27FC236}">
                            <a16:creationId xmlns:a16="http://schemas.microsoft.com/office/drawing/2014/main" id="{CC46D5CC-993A-A46E-09D1-0E6EEE4357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470" y="5181935"/>
                        <a:ext cx="1131899" cy="124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47B7157D-2F35-9AA4-2E5A-4BC3B396C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902666"/>
              </p:ext>
            </p:extLst>
          </p:nvPr>
        </p:nvGraphicFramePr>
        <p:xfrm>
          <a:off x="1658182" y="1851026"/>
          <a:ext cx="625324" cy="105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89200" imgH="4470400" progId="">
                  <p:embed/>
                </p:oleObj>
              </mc:Choice>
              <mc:Fallback>
                <p:oleObj name="Clip" r:id="rId5" imgW="2489200" imgH="4470400" progId="">
                  <p:embed/>
                  <p:pic>
                    <p:nvPicPr>
                      <p:cNvPr id="13518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182" y="1851026"/>
                        <a:ext cx="625324" cy="1057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4">
            <a:extLst>
              <a:ext uri="{FF2B5EF4-FFF2-40B4-BE49-F238E27FC236}">
                <a16:creationId xmlns:a16="http://schemas.microsoft.com/office/drawing/2014/main" id="{C028A8C2-0038-4F18-B296-F37C9D3F6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394882"/>
              </p:ext>
            </p:extLst>
          </p:nvPr>
        </p:nvGraphicFramePr>
        <p:xfrm>
          <a:off x="2553192" y="1851026"/>
          <a:ext cx="625324" cy="105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2489200" imgH="4470400" progId="">
                  <p:embed/>
                </p:oleObj>
              </mc:Choice>
              <mc:Fallback>
                <p:oleObj name="Clip" r:id="rId7" imgW="2489200" imgH="4470400" progId="">
                  <p:embed/>
                  <p:pic>
                    <p:nvPicPr>
                      <p:cNvPr id="13518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192" y="1851026"/>
                        <a:ext cx="625324" cy="1057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661C71-C835-6D52-8088-EEA20079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640" y="4192007"/>
            <a:ext cx="4185138" cy="2349478"/>
          </a:xfrm>
        </p:spPr>
        <p:txBody>
          <a:bodyPr>
            <a:normAutofit/>
          </a:bodyPr>
          <a:lstStyle/>
          <a:p>
            <a:r>
              <a:rPr lang="en-NO" dirty="0"/>
              <a:t>How many messages can we send and rec</a:t>
            </a:r>
            <a:r>
              <a:rPr lang="en-US" dirty="0" err="1"/>
              <a:t>ei</a:t>
            </a:r>
            <a:r>
              <a:rPr lang="en-NO" dirty="0"/>
              <a:t>ve by x bits(lamps)?</a:t>
            </a:r>
          </a:p>
        </p:txBody>
      </p:sp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7435536E-0823-8BFC-A7C4-4F2BB5947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696987"/>
              </p:ext>
            </p:extLst>
          </p:nvPr>
        </p:nvGraphicFramePr>
        <p:xfrm>
          <a:off x="2373369" y="5199077"/>
          <a:ext cx="1131899" cy="124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3" imgW="877824" imgH="960120" progId="">
                  <p:embed/>
                </p:oleObj>
              </mc:Choice>
              <mc:Fallback>
                <p:oleObj name="Microsoft ClipArt Gallery" r:id="rId3" imgW="877824" imgH="960120" progId="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60235E98-C50D-2020-F550-7970CA691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69" y="5199077"/>
                        <a:ext cx="1131899" cy="124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4">
            <a:extLst>
              <a:ext uri="{FF2B5EF4-FFF2-40B4-BE49-F238E27FC236}">
                <a16:creationId xmlns:a16="http://schemas.microsoft.com/office/drawing/2014/main" id="{20955A4A-EBB6-4448-2B80-C78449C72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129059"/>
              </p:ext>
            </p:extLst>
          </p:nvPr>
        </p:nvGraphicFramePr>
        <p:xfrm>
          <a:off x="1647292" y="3032138"/>
          <a:ext cx="625324" cy="105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2489200" imgH="4470400" progId="">
                  <p:embed/>
                </p:oleObj>
              </mc:Choice>
              <mc:Fallback>
                <p:oleObj name="Clip" r:id="rId8" imgW="2489200" imgH="4470400" progId="">
                  <p:embed/>
                  <p:pic>
                    <p:nvPicPr>
                      <p:cNvPr id="22" name="Object 14">
                        <a:extLst>
                          <a:ext uri="{FF2B5EF4-FFF2-40B4-BE49-F238E27FC236}">
                            <a16:creationId xmlns:a16="http://schemas.microsoft.com/office/drawing/2014/main" id="{47B7157D-2F35-9AA4-2E5A-4BC3B396C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292" y="3032138"/>
                        <a:ext cx="625324" cy="1057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>
            <a:extLst>
              <a:ext uri="{FF2B5EF4-FFF2-40B4-BE49-F238E27FC236}">
                <a16:creationId xmlns:a16="http://schemas.microsoft.com/office/drawing/2014/main" id="{33DBA702-6515-DB45-81B4-893EE704B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056252"/>
              </p:ext>
            </p:extLst>
          </p:nvPr>
        </p:nvGraphicFramePr>
        <p:xfrm>
          <a:off x="1394004" y="4075529"/>
          <a:ext cx="1131899" cy="124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3" imgW="877824" imgH="960120" progId="">
                  <p:embed/>
                </p:oleObj>
              </mc:Choice>
              <mc:Fallback>
                <p:oleObj name="Microsoft ClipArt Gallery" r:id="rId3" imgW="877824" imgH="960120" progId="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60235E98-C50D-2020-F550-7970CA691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4004" y="4075529"/>
                        <a:ext cx="1131899" cy="124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>
            <a:extLst>
              <a:ext uri="{FF2B5EF4-FFF2-40B4-BE49-F238E27FC236}">
                <a16:creationId xmlns:a16="http://schemas.microsoft.com/office/drawing/2014/main" id="{ACEAF8AD-5F6F-D1A7-3E6D-02E4EF018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279882"/>
              </p:ext>
            </p:extLst>
          </p:nvPr>
        </p:nvGraphicFramePr>
        <p:xfrm>
          <a:off x="2299904" y="2972600"/>
          <a:ext cx="1131899" cy="124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3" imgW="877824" imgH="960120" progId="">
                  <p:embed/>
                </p:oleObj>
              </mc:Choice>
              <mc:Fallback>
                <p:oleObj name="Microsoft ClipArt Gallery" r:id="rId3" imgW="877824" imgH="960120" progId="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60235E98-C50D-2020-F550-7970CA691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904" y="2972600"/>
                        <a:ext cx="1131899" cy="124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4">
            <a:extLst>
              <a:ext uri="{FF2B5EF4-FFF2-40B4-BE49-F238E27FC236}">
                <a16:creationId xmlns:a16="http://schemas.microsoft.com/office/drawing/2014/main" id="{E6AD18A8-62A5-858D-B0A8-050714F524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633584"/>
              </p:ext>
            </p:extLst>
          </p:nvPr>
        </p:nvGraphicFramePr>
        <p:xfrm>
          <a:off x="2565437" y="4283247"/>
          <a:ext cx="625324" cy="105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89200" imgH="4470400" progId="">
                  <p:embed/>
                </p:oleObj>
              </mc:Choice>
              <mc:Fallback>
                <p:oleObj name="Clip" r:id="rId5" imgW="2489200" imgH="4470400" progId="">
                  <p:embed/>
                  <p:pic>
                    <p:nvPicPr>
                      <p:cNvPr id="23" name="Object 14">
                        <a:extLst>
                          <a:ext uri="{FF2B5EF4-FFF2-40B4-BE49-F238E27FC236}">
                            <a16:creationId xmlns:a16="http://schemas.microsoft.com/office/drawing/2014/main" id="{C028A8C2-0038-4F18-B296-F37C9D3F6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37" y="4283247"/>
                        <a:ext cx="625324" cy="1057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67BFF31-1736-CB64-9AC8-0104444FFD1A}"/>
              </a:ext>
            </a:extLst>
          </p:cNvPr>
          <p:cNvSpPr txBox="1"/>
          <p:nvPr/>
        </p:nvSpPr>
        <p:spPr>
          <a:xfrm>
            <a:off x="3716771" y="2068875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Im not coming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CD6FB-87B9-D1C0-947B-594FAC151F4F}"/>
              </a:ext>
            </a:extLst>
          </p:cNvPr>
          <p:cNvSpPr txBox="1"/>
          <p:nvPr/>
        </p:nvSpPr>
        <p:spPr>
          <a:xfrm>
            <a:off x="3716771" y="587189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Im coming right now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A4815-87E8-704D-90FD-C3952299871F}"/>
              </a:ext>
            </a:extLst>
          </p:cNvPr>
          <p:cNvSpPr txBox="1"/>
          <p:nvPr/>
        </p:nvSpPr>
        <p:spPr>
          <a:xfrm>
            <a:off x="3505268" y="340425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I’ll come by myself (see you!)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4AE3D0-B3CA-286B-5A1F-EDB939CD3252}"/>
              </a:ext>
            </a:extLst>
          </p:cNvPr>
          <p:cNvSpPr txBox="1"/>
          <p:nvPr/>
        </p:nvSpPr>
        <p:spPr>
          <a:xfrm>
            <a:off x="3588435" y="481195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I’ll come a little later (wait for me)</a:t>
            </a:r>
          </a:p>
        </p:txBody>
      </p:sp>
      <p:pic>
        <p:nvPicPr>
          <p:cNvPr id="1026" name="Picture 2" descr="Will you Go on a date with me? - cute dog with roses | Meme Generator">
            <a:extLst>
              <a:ext uri="{FF2B5EF4-FFF2-40B4-BE49-F238E27FC236}">
                <a16:creationId xmlns:a16="http://schemas.microsoft.com/office/drawing/2014/main" id="{C3B4DDDE-E6F8-2FC0-21E2-85387959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053" y="1305157"/>
            <a:ext cx="3550547" cy="26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32" grpId="0"/>
      <p:bldP spid="34" grpId="0"/>
      <p:bldP spid="36" grpId="0"/>
      <p:bldP spid="3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opperplate Gothic Bold" panose="020E0705020206020404" pitchFamily="34" charset="0"/>
              </a:rPr>
              <a:t>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nb-NO" dirty="0"/>
              <a:t>In computers, </a:t>
            </a:r>
            <a:r>
              <a:rPr lang="nb-NO" dirty="0" err="1"/>
              <a:t>everything</a:t>
            </a:r>
            <a:r>
              <a:rPr lang="nb-NO" dirty="0"/>
              <a:t> is </a:t>
            </a:r>
            <a:r>
              <a:rPr lang="nb-NO" dirty="0" err="1"/>
              <a:t>stored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in RAM(«</a:t>
            </a:r>
            <a:r>
              <a:rPr lang="nb-NO" dirty="0" err="1"/>
              <a:t>memory</a:t>
            </a:r>
            <a:r>
              <a:rPr lang="nb-NO" dirty="0"/>
              <a:t>»),in </a:t>
            </a:r>
            <a:r>
              <a:rPr lang="nb-NO" dirty="0">
                <a:solidFill>
                  <a:srgbClr val="FF0000"/>
                </a:solidFill>
              </a:rPr>
              <a:t>registers</a:t>
            </a:r>
            <a:r>
              <a:rPr lang="nb-NO" dirty="0"/>
              <a:t> («</a:t>
            </a:r>
            <a:r>
              <a:rPr lang="nb-NO" dirty="0" err="1"/>
              <a:t>memory</a:t>
            </a:r>
            <a:r>
              <a:rPr lang="nb-NO" dirty="0"/>
              <a:t>»)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or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equipment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These</a:t>
            </a:r>
            <a:r>
              <a:rPr lang="nb-NO" dirty="0"/>
              <a:t> have </a:t>
            </a:r>
            <a:r>
              <a:rPr lang="nb-NO" dirty="0" err="1">
                <a:solidFill>
                  <a:srgbClr val="FF0000"/>
                </a:solidFill>
              </a:rPr>
              <a:t>addresses</a:t>
            </a:r>
            <a:r>
              <a:rPr lang="nb-NO" dirty="0"/>
              <a:t>/</a:t>
            </a:r>
            <a:r>
              <a:rPr lang="nb-NO" dirty="0" err="1"/>
              <a:t>names</a:t>
            </a:r>
            <a:endParaRPr lang="nb-NO" dirty="0"/>
          </a:p>
          <a:p>
            <a:r>
              <a:rPr lang="nb-NO" dirty="0" err="1"/>
              <a:t>Both</a:t>
            </a:r>
            <a:r>
              <a:rPr lang="nb-NO" dirty="0"/>
              <a:t> in </a:t>
            </a:r>
            <a:r>
              <a:rPr lang="nb-NO" dirty="0" err="1"/>
              <a:t>memory</a:t>
            </a:r>
            <a:r>
              <a:rPr lang="nb-NO" dirty="0"/>
              <a:t> and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CPU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smallest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addressable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device</a:t>
            </a:r>
            <a:r>
              <a:rPr lang="nb-NO" dirty="0">
                <a:solidFill>
                  <a:srgbClr val="FF0000"/>
                </a:solidFill>
              </a:rPr>
              <a:t>  </a:t>
            </a:r>
            <a:r>
              <a:rPr lang="nb-NO" dirty="0"/>
              <a:t>a </a:t>
            </a:r>
            <a:r>
              <a:rPr lang="nb-NO" dirty="0">
                <a:solidFill>
                  <a:srgbClr val="FF0000"/>
                </a:solidFill>
              </a:rPr>
              <a:t>Byte</a:t>
            </a:r>
          </a:p>
          <a:p>
            <a:pPr lvl="1"/>
            <a:r>
              <a:rPr lang="nb-NO" dirty="0"/>
              <a:t>It is not </a:t>
            </a:r>
            <a:r>
              <a:rPr lang="nb-NO" dirty="0" err="1"/>
              <a:t>possible</a:t>
            </a:r>
            <a:r>
              <a:rPr lang="nb-NO" dirty="0"/>
              <a:t> to save a bit, </a:t>
            </a:r>
            <a:r>
              <a:rPr lang="nb-NO" dirty="0" err="1"/>
              <a:t>the</a:t>
            </a:r>
            <a:r>
              <a:rPr lang="nb-NO" dirty="0"/>
              <a:t> minimum is 8!</a:t>
            </a:r>
          </a:p>
          <a:p>
            <a:r>
              <a:rPr lang="nb-NO" dirty="0"/>
              <a:t>Microsoft and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operates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devices</a:t>
            </a:r>
            <a:r>
              <a:rPr lang="nb-NO" dirty="0"/>
              <a:t>:</a:t>
            </a:r>
          </a:p>
          <a:p>
            <a:pPr marL="0" indent="0">
              <a:buNone/>
            </a:pP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Byte</a:t>
            </a:r>
            <a:r>
              <a:rPr lang="nb-NO" dirty="0"/>
              <a:t>: 8 bit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Word</a:t>
            </a:r>
            <a:r>
              <a:rPr lang="nb-NO" dirty="0"/>
              <a:t>: 16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Dword</a:t>
            </a:r>
            <a:r>
              <a:rPr lang="nb-NO" dirty="0"/>
              <a:t>: 32 bit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Qword</a:t>
            </a:r>
            <a:r>
              <a:rPr lang="nb-NO" dirty="0"/>
              <a:t>: 64 bit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90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76120" y="476672"/>
            <a:ext cx="648072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256240" y="332656"/>
            <a:ext cx="504056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096000" y="4437112"/>
            <a:ext cx="1656184" cy="115212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b-NO" sz="2800">
              <a:latin typeface="Tahoma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9081" y="3460487"/>
            <a:ext cx="3391779" cy="3082676"/>
            <a:chOff x="5673080" y="3356993"/>
            <a:chExt cx="3391779" cy="3082676"/>
          </a:xfrm>
        </p:grpSpPr>
        <p:pic>
          <p:nvPicPr>
            <p:cNvPr id="137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080" y="3356993"/>
              <a:ext cx="3391779" cy="3082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ounded Rectangle 10"/>
            <p:cNvSpPr/>
            <p:nvPr/>
          </p:nvSpPr>
          <p:spPr bwMode="auto">
            <a:xfrm>
              <a:off x="5781092" y="5589240"/>
              <a:ext cx="576064" cy="79208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lang="nb-NO" sz="2800"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Calculation</a:t>
            </a:r>
            <a:r>
              <a:rPr lang="nb-NO" dirty="0"/>
              <a:t> </a:t>
            </a:r>
            <a:r>
              <a:rPr lang="nb-NO" dirty="0" err="1"/>
              <a:t>operations</a:t>
            </a:r>
            <a:r>
              <a:rPr lang="nb-NO" dirty="0"/>
              <a:t> - </a:t>
            </a:r>
            <a:r>
              <a:rPr lang="nb-NO" dirty="0" err="1"/>
              <a:t>binary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nb-NO" dirty="0" err="1"/>
              <a:t>Addition</a:t>
            </a:r>
            <a:r>
              <a:rPr lang="nb-NO" dirty="0"/>
              <a:t>                   </a:t>
            </a:r>
            <a:r>
              <a:rPr lang="nb-NO" dirty="0" err="1"/>
              <a:t>Multiplication</a:t>
            </a:r>
            <a:endParaRPr lang="nb-NO" dirty="0">
              <a:latin typeface="Comic Sans MS" pitchFamily="66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91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11776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03513" y="2632075"/>
            <a:ext cx="28083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  </a:t>
            </a:r>
            <a:r>
              <a:rPr lang="nb-NO" sz="3200" dirty="0">
                <a:latin typeface="Comic Sans MS" pitchFamily="66" charset="0"/>
              </a:rPr>
              <a:t>0000 1011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6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59496" y="3136900"/>
            <a:ext cx="2736304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u="sng" dirty="0">
                <a:latin typeface="Comic Sans MS" pitchFamily="66" charset="0"/>
              </a:rPr>
              <a:t>+ 0001 1010</a:t>
            </a:r>
            <a:endParaRPr lang="en-US" sz="3200" u="sng" dirty="0">
              <a:latin typeface="Comic Sans MS" pitchFamily="66" charset="0"/>
            </a:endParaRPr>
          </a:p>
        </p:txBody>
      </p:sp>
      <p:sp>
        <p:nvSpPr>
          <p:cNvPr id="11776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04001" y="3641725"/>
            <a:ext cx="3603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1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67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93585" y="3641725"/>
            <a:ext cx="3603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68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914739" y="3644900"/>
            <a:ext cx="3603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6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43688" y="3644900"/>
            <a:ext cx="3603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1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70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391709" y="3644900"/>
            <a:ext cx="3603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7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413405" y="3644900"/>
            <a:ext cx="3603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1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7772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230968" y="2420938"/>
            <a:ext cx="35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600">
                <a:latin typeface="Comic Sans MS" pitchFamily="66" charset="0"/>
              </a:rPr>
              <a:t>1</a:t>
            </a:r>
            <a:endParaRPr lang="en-US" sz="1600">
              <a:latin typeface="Comic Sans MS" pitchFamily="66" charset="0"/>
            </a:endParaRPr>
          </a:p>
        </p:txBody>
      </p:sp>
      <p:sp>
        <p:nvSpPr>
          <p:cNvPr id="11777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421389" y="2420938"/>
            <a:ext cx="35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600" dirty="0">
                <a:latin typeface="Comic Sans MS" pitchFamily="66" charset="0"/>
              </a:rPr>
              <a:t>1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11777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693988" y="2420938"/>
            <a:ext cx="35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600" dirty="0">
                <a:latin typeface="Comic Sans MS" pitchFamily="66" charset="0"/>
              </a:rPr>
              <a:t>1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11777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383338" y="2565400"/>
            <a:ext cx="28813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u="sng">
                <a:latin typeface="Comic Sans MS" pitchFamily="66" charset="0"/>
              </a:rPr>
              <a:t>10 * 10</a:t>
            </a:r>
            <a:endParaRPr lang="en-US" sz="3200" u="sng">
              <a:latin typeface="Comic Sans MS" pitchFamily="66" charset="0"/>
            </a:endParaRPr>
          </a:p>
        </p:txBody>
      </p:sp>
      <p:sp>
        <p:nvSpPr>
          <p:cNvPr id="117776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248525" y="3068639"/>
            <a:ext cx="863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>
                <a:latin typeface="Comic Sans MS" pitchFamily="66" charset="0"/>
              </a:rPr>
              <a:t>00</a:t>
            </a:r>
            <a:endParaRPr lang="en-US" sz="3200">
              <a:latin typeface="Comic Sans MS" pitchFamily="66" charset="0"/>
            </a:endParaRPr>
          </a:p>
        </p:txBody>
      </p:sp>
      <p:sp>
        <p:nvSpPr>
          <p:cNvPr id="117777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51675" y="3497264"/>
            <a:ext cx="863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>
                <a:latin typeface="Comic Sans MS" pitchFamily="66" charset="0"/>
              </a:rPr>
              <a:t>10  </a:t>
            </a:r>
            <a:endParaRPr lang="en-US" sz="3200">
              <a:latin typeface="Comic Sans MS" pitchFamily="66" charset="0"/>
            </a:endParaRPr>
          </a:p>
        </p:txBody>
      </p:sp>
      <p:sp>
        <p:nvSpPr>
          <p:cNvPr id="117778" name="Line 18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528049" y="4005263"/>
            <a:ext cx="13681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7779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744072" y="4076701"/>
            <a:ext cx="11886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0100  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135560" y="3641725"/>
            <a:ext cx="3603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47528" y="3641725"/>
            <a:ext cx="3603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3200" dirty="0">
                <a:latin typeface="Comic Sans MS" pitchFamily="66" charset="0"/>
              </a:rPr>
              <a:t>0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4312" y="1844825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 err="1"/>
              <a:t>Remember</a:t>
            </a:r>
            <a:r>
              <a:rPr lang="nb-NO" dirty="0"/>
              <a:t>!</a:t>
            </a:r>
          </a:p>
          <a:p>
            <a:pPr>
              <a:buNone/>
            </a:pPr>
            <a:r>
              <a:rPr lang="nb-NO" dirty="0" err="1"/>
              <a:t>Doubling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</a:p>
          <a:p>
            <a:pPr>
              <a:buNone/>
            </a:pPr>
            <a:r>
              <a:rPr lang="nb-NO" dirty="0"/>
              <a:t>same as </a:t>
            </a:r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one</a:t>
            </a:r>
            <a:endParaRPr lang="nb-NO" dirty="0"/>
          </a:p>
          <a:p>
            <a:pPr>
              <a:buNone/>
            </a:pPr>
            <a:r>
              <a:rPr lang="nb-NO" dirty="0"/>
              <a:t>zero </a:t>
            </a:r>
            <a:r>
              <a:rPr lang="nb-NO" dirty="0" err="1"/>
              <a:t>furtherest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right…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7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/>
      <p:bldP spid="117767" grpId="0"/>
      <p:bldP spid="117768" grpId="0"/>
      <p:bldP spid="117769" grpId="0"/>
      <p:bldP spid="117770" grpId="0"/>
      <p:bldP spid="117771" grpId="0"/>
      <p:bldP spid="117772" grpId="0"/>
      <p:bldP spid="117773" grpId="0"/>
      <p:bldP spid="117774" grpId="0"/>
      <p:bldP spid="117775" grpId="0"/>
      <p:bldP spid="117776" grpId="0"/>
      <p:bldP spid="117777" grpId="0"/>
      <p:bldP spid="117778" grpId="0" animBg="1"/>
      <p:bldP spid="117779" grpId="0"/>
      <p:bldP spid="23" grpId="0"/>
      <p:bldP spid="24" grpId="0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Negative </a:t>
            </a:r>
            <a:r>
              <a:rPr lang="nb-NO" dirty="0" err="1"/>
              <a:t>numbers</a:t>
            </a:r>
            <a:r>
              <a:rPr lang="nb-NO" dirty="0"/>
              <a:t> 2's </a:t>
            </a:r>
            <a:r>
              <a:rPr lang="nb-NO" dirty="0" err="1"/>
              <a:t>complement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not </a:t>
            </a:r>
            <a:r>
              <a:rPr lang="nb-NO" dirty="0" err="1"/>
              <a:t>result</a:t>
            </a:r>
            <a:r>
              <a:rPr lang="nb-NO" dirty="0"/>
              <a:t> in a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+0 and -0</a:t>
            </a:r>
          </a:p>
          <a:p>
            <a:r>
              <a:rPr lang="nb-NO" dirty="0" err="1"/>
              <a:t>Use</a:t>
            </a:r>
            <a:r>
              <a:rPr lang="nb-NO" dirty="0"/>
              <a:t> 2s </a:t>
            </a:r>
            <a:r>
              <a:rPr lang="nb-NO" dirty="0" err="1"/>
              <a:t>complement</a:t>
            </a:r>
            <a:r>
              <a:rPr lang="nb-NO" dirty="0"/>
              <a:t>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1s </a:t>
            </a:r>
            <a:r>
              <a:rPr lang="nb-NO" dirty="0" err="1"/>
              <a:t>complement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92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grpSp>
        <p:nvGrpSpPr>
          <p:cNvPr id="118788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590800" y="4941888"/>
            <a:ext cx="1066800" cy="533400"/>
            <a:chOff x="912" y="3312"/>
            <a:chExt cx="672" cy="336"/>
          </a:xfrm>
        </p:grpSpPr>
        <p:sp>
          <p:nvSpPr>
            <p:cNvPr id="118789" name="Rectangle 5"/>
            <p:cNvSpPr>
              <a:spLocks noChangeArrowheads="1"/>
            </p:cNvSpPr>
            <p:nvPr/>
          </p:nvSpPr>
          <p:spPr bwMode="auto">
            <a:xfrm>
              <a:off x="912" y="3312"/>
              <a:ext cx="6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0" name="Text Box 6"/>
            <p:cNvSpPr txBox="1">
              <a:spLocks noChangeArrowheads="1"/>
            </p:cNvSpPr>
            <p:nvPr/>
          </p:nvSpPr>
          <p:spPr bwMode="auto">
            <a:xfrm>
              <a:off x="960" y="3360"/>
              <a:ext cx="4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>
                  <a:latin typeface="Comic Sans MS" pitchFamily="66" charset="0"/>
                </a:rPr>
                <a:t>0001</a:t>
              </a:r>
            </a:p>
          </p:txBody>
        </p:sp>
      </p:grpSp>
      <p:grpSp>
        <p:nvGrpSpPr>
          <p:cNvPr id="118791" name="Group 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5181600" y="4941888"/>
            <a:ext cx="990600" cy="533400"/>
            <a:chOff x="2256" y="3312"/>
            <a:chExt cx="624" cy="336"/>
          </a:xfrm>
        </p:grpSpPr>
        <p:sp>
          <p:nvSpPr>
            <p:cNvPr id="118792" name="Rectangle 8"/>
            <p:cNvSpPr>
              <a:spLocks noChangeArrowheads="1"/>
            </p:cNvSpPr>
            <p:nvPr/>
          </p:nvSpPr>
          <p:spPr bwMode="auto">
            <a:xfrm>
              <a:off x="2256" y="3312"/>
              <a:ext cx="62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3" name="Text Box 9"/>
            <p:cNvSpPr txBox="1">
              <a:spLocks noChangeArrowheads="1"/>
            </p:cNvSpPr>
            <p:nvPr/>
          </p:nvSpPr>
          <p:spPr bwMode="auto">
            <a:xfrm>
              <a:off x="2352" y="336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>
                  <a:latin typeface="Comic Sans MS" pitchFamily="66" charset="0"/>
                </a:rPr>
                <a:t>1110</a:t>
              </a:r>
            </a:p>
          </p:txBody>
        </p:sp>
      </p:grpSp>
      <p:grpSp>
        <p:nvGrpSpPr>
          <p:cNvPr id="118794" name="Group 1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772400" y="4941888"/>
            <a:ext cx="1066800" cy="533400"/>
            <a:chOff x="3840" y="3312"/>
            <a:chExt cx="672" cy="336"/>
          </a:xfrm>
        </p:grpSpPr>
        <p:sp>
          <p:nvSpPr>
            <p:cNvPr id="118795" name="Rectangle 11"/>
            <p:cNvSpPr>
              <a:spLocks noChangeArrowheads="1"/>
            </p:cNvSpPr>
            <p:nvPr/>
          </p:nvSpPr>
          <p:spPr bwMode="auto">
            <a:xfrm>
              <a:off x="3840" y="3312"/>
              <a:ext cx="6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6" name="Text Box 12"/>
            <p:cNvSpPr txBox="1">
              <a:spLocks noChangeArrowheads="1"/>
            </p:cNvSpPr>
            <p:nvPr/>
          </p:nvSpPr>
          <p:spPr bwMode="auto">
            <a:xfrm>
              <a:off x="3984" y="3360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>
                  <a:latin typeface="Comic Sans MS" pitchFamily="66" charset="0"/>
                </a:rPr>
                <a:t>1111</a:t>
              </a:r>
            </a:p>
          </p:txBody>
        </p:sp>
      </p:grpSp>
      <p:grpSp>
        <p:nvGrpSpPr>
          <p:cNvPr id="118808" name="Group 24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886200" y="5170488"/>
            <a:ext cx="914400" cy="336550"/>
            <a:chOff x="1728" y="3257"/>
            <a:chExt cx="576" cy="212"/>
          </a:xfrm>
        </p:grpSpPr>
        <p:sp>
          <p:nvSpPr>
            <p:cNvPr id="118798" name="Line 14"/>
            <p:cNvSpPr>
              <a:spLocks noChangeShapeType="1"/>
            </p:cNvSpPr>
            <p:nvPr/>
          </p:nvSpPr>
          <p:spPr bwMode="auto">
            <a:xfrm>
              <a:off x="1728" y="3257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9" name="Text Box 15"/>
            <p:cNvSpPr txBox="1">
              <a:spLocks noChangeArrowheads="1"/>
            </p:cNvSpPr>
            <p:nvPr/>
          </p:nvSpPr>
          <p:spPr bwMode="auto">
            <a:xfrm>
              <a:off x="1728" y="3257"/>
              <a:ext cx="5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 b="1" dirty="0">
                  <a:latin typeface="Comic Sans MS" pitchFamily="66" charset="0"/>
                </a:rPr>
                <a:t>FLIP</a:t>
              </a:r>
            </a:p>
          </p:txBody>
        </p:sp>
      </p:grpSp>
      <p:grpSp>
        <p:nvGrpSpPr>
          <p:cNvPr id="118809" name="Group 2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553200" y="5170488"/>
            <a:ext cx="838200" cy="336550"/>
            <a:chOff x="3408" y="3257"/>
            <a:chExt cx="528" cy="212"/>
          </a:xfrm>
        </p:grpSpPr>
        <p:sp>
          <p:nvSpPr>
            <p:cNvPr id="118801" name="Line 17"/>
            <p:cNvSpPr>
              <a:spLocks noChangeShapeType="1"/>
            </p:cNvSpPr>
            <p:nvPr/>
          </p:nvSpPr>
          <p:spPr bwMode="auto">
            <a:xfrm>
              <a:off x="3408" y="3257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802" name="Text Box 18"/>
            <p:cNvSpPr txBox="1">
              <a:spLocks noChangeArrowheads="1"/>
            </p:cNvSpPr>
            <p:nvPr/>
          </p:nvSpPr>
          <p:spPr bwMode="auto">
            <a:xfrm>
              <a:off x="3456" y="3257"/>
              <a:ext cx="4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 b="1">
                  <a:latin typeface="Comic Sans MS" pitchFamily="66" charset="0"/>
                </a:rPr>
                <a:t>+1</a:t>
              </a:r>
            </a:p>
          </p:txBody>
        </p:sp>
      </p:grpSp>
      <p:sp>
        <p:nvSpPr>
          <p:cNvPr id="118803" name="Text Box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22601" y="2781301"/>
            <a:ext cx="1920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b="1" dirty="0">
                <a:latin typeface="Courier" pitchFamily="49" charset="0"/>
              </a:rPr>
              <a:t>0001 0011</a:t>
            </a:r>
            <a:endParaRPr lang="en-US" sz="2400" b="1" dirty="0">
              <a:latin typeface="Courier" pitchFamily="49" charset="0"/>
            </a:endParaRPr>
          </a:p>
        </p:txBody>
      </p:sp>
      <p:sp>
        <p:nvSpPr>
          <p:cNvPr id="118804" name="Text Box 2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22601" y="3259139"/>
            <a:ext cx="1920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b="1" dirty="0">
                <a:latin typeface="Courier" pitchFamily="49" charset="0"/>
              </a:rPr>
              <a:t>1110 1100</a:t>
            </a:r>
            <a:endParaRPr lang="en-US" sz="2400" b="1" dirty="0">
              <a:latin typeface="Courier" pitchFamily="49" charset="0"/>
            </a:endParaRPr>
          </a:p>
        </p:txBody>
      </p:sp>
      <p:sp>
        <p:nvSpPr>
          <p:cNvPr id="118805" name="Text Box 2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22601" y="3763963"/>
            <a:ext cx="192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b="1" dirty="0">
                <a:latin typeface="Courier" pitchFamily="49" charset="0"/>
              </a:rPr>
              <a:t>1110 1101</a:t>
            </a:r>
            <a:endParaRPr lang="en-US" sz="2400" b="1" dirty="0">
              <a:latin typeface="Courier" pitchFamily="49" charset="0"/>
            </a:endParaRPr>
          </a:p>
        </p:txBody>
      </p:sp>
      <p:sp>
        <p:nvSpPr>
          <p:cNvPr id="118806" name="Text Box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181599" y="2889349"/>
            <a:ext cx="60168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dirty="0">
                <a:latin typeface="Comic Sans MS" pitchFamily="66" charset="0"/>
              </a:rPr>
              <a:t>1’s</a:t>
            </a:r>
            <a:r>
              <a:rPr lang="en-GB" dirty="0"/>
              <a:t> </a:t>
            </a:r>
            <a:r>
              <a:rPr lang="en-GB" dirty="0">
                <a:latin typeface="Comic Sans MS" panose="030F0902030302020204" pitchFamily="66" charset="0"/>
              </a:rPr>
              <a:t>complement is the easier of the two processes as it really only involves taking a bit that is given and flipping its values.</a:t>
            </a:r>
            <a:endParaRPr lang="en-US" sz="2400" dirty="0">
              <a:latin typeface="Comic Sans MS" panose="030F0902030302020204" pitchFamily="66" charset="0"/>
            </a:endParaRPr>
          </a:p>
        </p:txBody>
      </p:sp>
      <p:sp>
        <p:nvSpPr>
          <p:cNvPr id="118807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181599" y="3823548"/>
            <a:ext cx="5472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dirty="0">
                <a:latin typeface="Comic Sans MS" pitchFamily="66" charset="0"/>
              </a:rPr>
              <a:t>2’s </a:t>
            </a:r>
            <a:r>
              <a:rPr lang="nb-NO" dirty="0" err="1">
                <a:latin typeface="Comic Sans MS" pitchFamily="66" charset="0"/>
              </a:rPr>
              <a:t>complement</a:t>
            </a:r>
            <a:r>
              <a:rPr lang="nb-NO" dirty="0">
                <a:latin typeface="Comic Sans MS" pitchFamily="66" charset="0"/>
              </a:rPr>
              <a:t> = 1’s </a:t>
            </a:r>
            <a:r>
              <a:rPr lang="nb-NO" dirty="0" err="1">
                <a:latin typeface="Comic Sans MS" pitchFamily="66" charset="0"/>
              </a:rPr>
              <a:t>complement</a:t>
            </a:r>
            <a:r>
              <a:rPr lang="nb-NO" dirty="0">
                <a:latin typeface="Comic Sans MS" pitchFamily="66" charset="0"/>
              </a:rPr>
              <a:t> + 1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27F6E-213D-7B47-B44B-D49D68A1DB46}"/>
              </a:ext>
            </a:extLst>
          </p:cNvPr>
          <p:cNvSpPr txBox="1"/>
          <p:nvPr/>
        </p:nvSpPr>
        <p:spPr>
          <a:xfrm>
            <a:off x="9601200" y="5384687"/>
            <a:ext cx="1935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 that both +0 and −0 return TRUE when tested for zero</a:t>
            </a:r>
            <a:endParaRPr lang="en-NO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2´s </a:t>
            </a:r>
            <a:r>
              <a:rPr lang="nb-NO" dirty="0" err="1"/>
              <a:t>Complement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2´s </a:t>
            </a:r>
            <a:r>
              <a:rPr lang="nb-NO" dirty="0" err="1"/>
              <a:t>Complement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works</a:t>
            </a:r>
            <a:r>
              <a:rPr lang="nb-NO" dirty="0"/>
              <a:t> </a:t>
            </a:r>
            <a:r>
              <a:rPr lang="nb-NO" dirty="0" err="1"/>
              <a:t>provided</a:t>
            </a:r>
            <a:r>
              <a:rPr lang="nb-NO" dirty="0"/>
              <a:t> a </a:t>
            </a:r>
            <a:r>
              <a:rPr lang="nb-NO" dirty="0" err="1"/>
              <a:t>certain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precision</a:t>
            </a:r>
            <a:r>
              <a:rPr lang="nb-NO" dirty="0"/>
              <a:t>, e.g. 8 bit</a:t>
            </a:r>
          </a:p>
          <a:p>
            <a:pPr lvl="1"/>
            <a:r>
              <a:rPr lang="nb-NO" dirty="0" err="1"/>
              <a:t>Then</a:t>
            </a:r>
            <a:r>
              <a:rPr lang="nb-NO" dirty="0"/>
              <a:t>, 127 (0111 1111)  </a:t>
            </a:r>
            <a:r>
              <a:rPr lang="nb-NO" dirty="0" err="1"/>
              <a:t>becomes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exists</a:t>
            </a:r>
            <a:r>
              <a:rPr lang="nb-NO" dirty="0"/>
              <a:t>,</a:t>
            </a:r>
            <a:br>
              <a:rPr lang="nb-NO" dirty="0"/>
            </a:br>
            <a:r>
              <a:rPr lang="nb-NO" dirty="0"/>
              <a:t>-128 (1000 0000)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smallest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exists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-128 «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silly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»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positive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it. </a:t>
            </a:r>
          </a:p>
          <a:p>
            <a:pPr lvl="1"/>
            <a:r>
              <a:rPr lang="nb-NO" dirty="0"/>
              <a:t>All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changed</a:t>
            </a:r>
            <a:r>
              <a:rPr lang="nb-NO" dirty="0"/>
              <a:t> by taking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</a:t>
            </a:r>
            <a:r>
              <a:rPr lang="nb-NO" dirty="0" err="1"/>
              <a:t>complement</a:t>
            </a:r>
            <a:r>
              <a:rPr lang="nb-NO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93</a:t>
            </a:fld>
            <a:endParaRPr lang="en-US" sz="1000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273423"/>
            <a:ext cx="8229600" cy="1143000"/>
          </a:xfrm>
        </p:spPr>
        <p:txBody>
          <a:bodyPr/>
          <a:lstStyle/>
          <a:p>
            <a:r>
              <a:rPr lang="en-US" dirty="0"/>
              <a:t>Network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250576"/>
            <a:ext cx="9789459" cy="5607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Internet Protocol (IP) version 4 uses 32-bit addresses comprised of 4 octets</a:t>
            </a:r>
          </a:p>
          <a:p>
            <a:pPr lvl="1"/>
            <a:r>
              <a:rPr lang="en-US" dirty="0"/>
              <a:t>1 octet = 8 bits (0..255)</a:t>
            </a:r>
          </a:p>
          <a:p>
            <a:pPr lvl="1"/>
            <a:r>
              <a:rPr lang="en-US" dirty="0"/>
              <a:t>Each octet is separated by a period</a:t>
            </a:r>
          </a:p>
          <a:p>
            <a:r>
              <a:rPr lang="en-US" dirty="0"/>
              <a:t>The address 10.251.136.253</a:t>
            </a:r>
          </a:p>
          <a:p>
            <a:pPr lvl="1"/>
            <a:r>
              <a:rPr lang="en-US" dirty="0"/>
              <a:t>Stored as 00001010.11111011.10001000.11111101 in binary</a:t>
            </a:r>
          </a:p>
          <a:p>
            <a:pPr lvl="1"/>
            <a:r>
              <a:rPr lang="en-US" dirty="0"/>
              <a:t>Omit the periods when storing the address in the computer</a:t>
            </a:r>
          </a:p>
          <a:p>
            <a:r>
              <a:rPr lang="en-US" dirty="0"/>
              <a:t>The network address comprises two parts</a:t>
            </a:r>
          </a:p>
          <a:p>
            <a:pPr lvl="1"/>
            <a:r>
              <a:rPr lang="en-US" dirty="0"/>
              <a:t>The network number</a:t>
            </a:r>
          </a:p>
          <a:p>
            <a:pPr lvl="1"/>
            <a:r>
              <a:rPr lang="en-US" dirty="0"/>
              <a:t>The machine number on the network</a:t>
            </a:r>
          </a:p>
          <a:p>
            <a:r>
              <a:rPr lang="en-US" dirty="0"/>
              <a:t>The number of bits used for the network number differs depending upon the </a:t>
            </a:r>
            <a:r>
              <a:rPr lang="en-US" i="1" dirty="0"/>
              <a:t>class </a:t>
            </a:r>
            <a:r>
              <a:rPr lang="en-US" dirty="0"/>
              <a:t>of network</a:t>
            </a:r>
          </a:p>
          <a:p>
            <a:pPr lvl="1"/>
            <a:r>
              <a:rPr lang="en-US" dirty="0"/>
              <a:t>We might have a network address as the first 3 octets and the machine number as the last octet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netmask </a:t>
            </a:r>
            <a:r>
              <a:rPr lang="en-US" dirty="0"/>
              <a:t>is used to return either the network number or the machine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12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Netmask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our network address is the first 3 octets, our network netmask is 255.255.255.0</a:t>
            </a:r>
          </a:p>
          <a:p>
            <a:pPr lvl="1"/>
            <a:r>
              <a:rPr lang="en-US" dirty="0"/>
              <a:t>11111111.11111111.11111111.00000000</a:t>
            </a:r>
          </a:p>
          <a:p>
            <a:r>
              <a:rPr lang="en-US" dirty="0"/>
              <a:t>AND this to your IP address 10.251.136.253</a:t>
            </a:r>
          </a:p>
          <a:p>
            <a:pPr lvl="1"/>
            <a:r>
              <a:rPr lang="en-US" dirty="0"/>
              <a:t>          11111111.11111111.11111111.00000000</a:t>
            </a:r>
          </a:p>
          <a:p>
            <a:pPr lvl="1"/>
            <a:r>
              <a:rPr lang="en-US" dirty="0"/>
              <a:t>AND 00001010.11111011.10001000.11111101</a:t>
            </a:r>
          </a:p>
          <a:p>
            <a:r>
              <a:rPr lang="en-US" dirty="0"/>
              <a:t>Gives 00001010.11111011.10001000.00000000 </a:t>
            </a:r>
          </a:p>
          <a:p>
            <a:pPr lvl="1"/>
            <a:r>
              <a:rPr lang="en-US" dirty="0"/>
              <a:t>or 10.251.136.0 which is the network number</a:t>
            </a:r>
          </a:p>
          <a:p>
            <a:r>
              <a:rPr lang="en-US" dirty="0"/>
              <a:t>The machine number netmask is 0.0.0.255</a:t>
            </a:r>
          </a:p>
          <a:p>
            <a:pPr lvl="1"/>
            <a:r>
              <a:rPr lang="en-US" dirty="0"/>
              <a:t>What value would you get when </a:t>
            </a:r>
            <a:r>
              <a:rPr lang="en-US" dirty="0" err="1"/>
              <a:t>ANDing</a:t>
            </a:r>
            <a:r>
              <a:rPr lang="en-US" dirty="0"/>
              <a:t> 10.251.136.253 and 0.0.0.255?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79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In this case, the network address is the first 23 bits (not 24)</a:t>
            </a:r>
          </a:p>
          <a:p>
            <a:r>
              <a:rPr lang="en-US" dirty="0"/>
              <a:t>The netmask for the network is 255.255.240.0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304802"/>
            <a:ext cx="8439150" cy="1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5562601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Different networks use different netmasks we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will look at this in detail in chapter 12</a:t>
            </a:r>
          </a:p>
        </p:txBody>
      </p:sp>
    </p:spTree>
    <p:extLst>
      <p:ext uri="{BB962C8B-B14F-4D97-AF65-F5344CB8AC3E}">
        <p14:creationId xmlns:p14="http://schemas.microsoft.com/office/powerpoint/2010/main" val="7901929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735" y="237563"/>
            <a:ext cx="8229600" cy="1143000"/>
          </a:xfrm>
        </p:spPr>
        <p:txBody>
          <a:bodyPr/>
          <a:lstStyle/>
          <a:p>
            <a:r>
              <a:rPr lang="en-US" dirty="0"/>
              <a:t>Image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29" y="1169894"/>
            <a:ext cx="9888071" cy="5688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Images stored as sequences of pixels (picture elements)</a:t>
            </a:r>
          </a:p>
          <a:p>
            <a:pPr lvl="1"/>
            <a:r>
              <a:rPr lang="en-US" dirty="0"/>
              <a:t>row by row, each pixel is denoted by a value</a:t>
            </a:r>
          </a:p>
          <a:p>
            <a:r>
              <a:rPr lang="en-US" dirty="0"/>
              <a:t>A 1024x1024 pixel image will comprise 1024 individual dots in one row for 1024 rows (1M pixels)</a:t>
            </a:r>
          </a:p>
          <a:p>
            <a:r>
              <a:rPr lang="en-US" dirty="0"/>
              <a:t>This file is known as a bitmap</a:t>
            </a:r>
          </a:p>
          <a:p>
            <a:r>
              <a:rPr lang="en-US" dirty="0"/>
              <a:t>In a black and white bitmap, we can store whether a pixel is white or black with 1 bit</a:t>
            </a:r>
          </a:p>
          <a:p>
            <a:pPr lvl="1"/>
            <a:r>
              <a:rPr lang="en-US" dirty="0"/>
              <a:t>The 1024x1024 image takes 1Mbit (1 megabit)</a:t>
            </a:r>
          </a:p>
          <a:p>
            <a:r>
              <a:rPr lang="en-US" dirty="0"/>
              <a:t>A color image is stored using red, green and blue values</a:t>
            </a:r>
          </a:p>
          <a:p>
            <a:pPr lvl="1"/>
            <a:r>
              <a:rPr lang="en-US" dirty="0"/>
              <a:t>Each can be between 0 and 255 (8 bits)</a:t>
            </a:r>
          </a:p>
          <a:p>
            <a:pPr lvl="1"/>
            <a:r>
              <a:rPr lang="en-US" dirty="0"/>
              <a:t>So each pixel takes 3 bytes</a:t>
            </a:r>
          </a:p>
          <a:p>
            <a:pPr lvl="1"/>
            <a:r>
              <a:rPr lang="en-US" dirty="0"/>
              <a:t>The 1024x1024 image takes 3MBytes</a:t>
            </a:r>
          </a:p>
          <a:p>
            <a:r>
              <a:rPr lang="en-US" dirty="0"/>
              <a:t>JPG format discards some detail to reduce the image’s size to about 1MB using </a:t>
            </a:r>
            <a:r>
              <a:rPr lang="en-US" i="1" dirty="0"/>
              <a:t>lossy </a:t>
            </a:r>
            <a:r>
              <a:rPr lang="en-US" dirty="0"/>
              <a:t>compression, GIF format uses a standard palette of colors to reduce size from 3 bytes/pixel to 1 (</a:t>
            </a:r>
            <a:r>
              <a:rPr lang="en-US" i="1" dirty="0"/>
              <a:t>lossless </a:t>
            </a:r>
            <a:r>
              <a:rPr lang="en-US" dirty="0"/>
              <a:t>compression)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50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380" y="170328"/>
            <a:ext cx="8229600" cy="1143000"/>
          </a:xfrm>
        </p:spPr>
        <p:txBody>
          <a:bodyPr/>
          <a:lstStyle/>
          <a:p>
            <a:r>
              <a:rPr lang="en-US" dirty="0"/>
              <a:t>Parity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290918"/>
            <a:ext cx="9547412" cy="55670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Errors arise when data is moved from one place to another (e.g., network communication, disk to memory)</a:t>
            </a:r>
          </a:p>
          <a:p>
            <a:r>
              <a:rPr lang="en-US" dirty="0"/>
              <a:t>We add a bit to a byte to encode error detection information</a:t>
            </a:r>
          </a:p>
          <a:p>
            <a:pPr lvl="1"/>
            <a:r>
              <a:rPr lang="en-US" dirty="0"/>
              <a:t>If we use even parity, then the number of 1 bits in the byte + extra bit should always be even</a:t>
            </a:r>
          </a:p>
          <a:p>
            <a:r>
              <a:rPr lang="en-US" dirty="0"/>
              <a:t>Byte = 001101001 (even number of 1s)</a:t>
            </a:r>
          </a:p>
          <a:p>
            <a:pPr lvl="1"/>
            <a:r>
              <a:rPr lang="en-US" dirty="0"/>
              <a:t>Parity bit = 0 (number of 1s remain even)</a:t>
            </a:r>
          </a:p>
          <a:p>
            <a:r>
              <a:rPr lang="en-US" dirty="0"/>
              <a:t>Byte = 11111011 (odd number of 1s)</a:t>
            </a:r>
          </a:p>
          <a:p>
            <a:pPr lvl="1"/>
            <a:r>
              <a:rPr lang="en-US" dirty="0"/>
              <a:t>Parity bit = 1 (number of 1s becomes 8, even)</a:t>
            </a:r>
          </a:p>
          <a:p>
            <a:r>
              <a:rPr lang="en-US" dirty="0"/>
              <a:t>If Byte + parity bit has odd number of 1s, then error</a:t>
            </a:r>
          </a:p>
          <a:p>
            <a:r>
              <a:rPr lang="en-US" dirty="0"/>
              <a:t>The single parity bit can detect an error but not correct it</a:t>
            </a:r>
          </a:p>
          <a:p>
            <a:pPr lvl="1"/>
            <a:r>
              <a:rPr lang="en-US" dirty="0"/>
              <a:t>If an error is detected, resend the byte + bit</a:t>
            </a:r>
          </a:p>
          <a:p>
            <a:r>
              <a:rPr lang="en-US" dirty="0"/>
              <a:t>Two errors are unlikely in 1 byte but if 2 arise, the parity bit will not detect it, so we might use more parity bits to detect multiple errors or correct an error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803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4400" dirty="0"/>
              <a:t>Big </a:t>
            </a:r>
            <a:r>
              <a:rPr lang="nb-NO" sz="4400" dirty="0" err="1"/>
              <a:t>vs</a:t>
            </a:r>
            <a:r>
              <a:rPr lang="nb-NO" sz="4400" dirty="0"/>
              <a:t> </a:t>
            </a:r>
            <a:r>
              <a:rPr lang="nb-NO" sz="4400" dirty="0" err="1"/>
              <a:t>little</a:t>
            </a:r>
            <a:r>
              <a:rPr lang="nb-NO" sz="4400" dirty="0"/>
              <a:t> </a:t>
            </a:r>
            <a:r>
              <a:rPr lang="nb-NO" sz="4400" dirty="0" err="1"/>
              <a:t>Endian</a:t>
            </a:r>
            <a:endParaRPr lang="nb-NO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83603" y="1848467"/>
            <a:ext cx="7648034" cy="4591665"/>
          </a:xfrm>
        </p:spPr>
        <p:txBody>
          <a:bodyPr>
            <a:normAutofit/>
          </a:bodyPr>
          <a:lstStyle/>
          <a:p>
            <a:r>
              <a:rPr lang="nb-NO" dirty="0"/>
              <a:t>In </a:t>
            </a:r>
            <a:r>
              <a:rPr lang="nb-NO" dirty="0" err="1"/>
              <a:t>what</a:t>
            </a:r>
            <a:r>
              <a:rPr lang="nb-NO" dirty="0"/>
              <a:t> order </a:t>
            </a:r>
            <a:r>
              <a:rPr lang="nb-NO" dirty="0" err="1"/>
              <a:t>should</a:t>
            </a:r>
            <a:r>
              <a:rPr lang="nb-NO" dirty="0"/>
              <a:t> bits and bytes be </a:t>
            </a:r>
            <a:r>
              <a:rPr lang="nb-NO" dirty="0" err="1"/>
              <a:t>stored</a:t>
            </a:r>
            <a:r>
              <a:rPr lang="nb-NO" dirty="0"/>
              <a:t> and </a:t>
            </a:r>
            <a:r>
              <a:rPr lang="nb-NO" dirty="0" err="1"/>
              <a:t>transmitted</a:t>
            </a:r>
            <a:r>
              <a:rPr lang="nb-NO" dirty="0"/>
              <a:t>?</a:t>
            </a:r>
          </a:p>
          <a:p>
            <a:r>
              <a:rPr lang="nb-NO" dirty="0"/>
              <a:t>For </a:t>
            </a:r>
            <a:r>
              <a:rPr lang="nb-NO" dirty="0" err="1"/>
              <a:t>representations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require</a:t>
            </a:r>
            <a:r>
              <a:rPr lang="nb-NO" dirty="0"/>
              <a:t> more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byte,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options</a:t>
            </a:r>
            <a:endParaRPr lang="nb-NO" dirty="0"/>
          </a:p>
          <a:p>
            <a:pPr lvl="1"/>
            <a:r>
              <a:rPr lang="nb-NO" dirty="0"/>
              <a:t>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least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significant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byte (LSB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>
                <a:solidFill>
                  <a:srgbClr val="00B0F0"/>
                </a:solidFill>
              </a:rPr>
              <a:t>most </a:t>
            </a:r>
            <a:r>
              <a:rPr lang="nb-NO" dirty="0" err="1">
                <a:solidFill>
                  <a:srgbClr val="00B0F0"/>
                </a:solidFill>
              </a:rPr>
              <a:t>significant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byte (MSB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address</a:t>
            </a:r>
            <a:r>
              <a:rPr lang="nb-NO" dirty="0"/>
              <a:t>).</a:t>
            </a:r>
          </a:p>
          <a:p>
            <a:r>
              <a:rPr lang="nb-NO" dirty="0"/>
              <a:t>In </a:t>
            </a:r>
            <a:r>
              <a:rPr lang="nb-NO" dirty="0" err="1"/>
              <a:t>practice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in UTF-16, for </a:t>
            </a:r>
            <a:r>
              <a:rPr lang="nb-NO" dirty="0" err="1"/>
              <a:t>example</a:t>
            </a:r>
            <a:r>
              <a:rPr lang="nb-NO" dirty="0"/>
              <a:t>, "A" has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representations</a:t>
            </a:r>
            <a:endParaRPr lang="nb-NO" dirty="0"/>
          </a:p>
          <a:p>
            <a:pPr lvl="1"/>
            <a:r>
              <a:rPr lang="nb-NO" dirty="0">
                <a:solidFill>
                  <a:srgbClr val="00B0F0"/>
                </a:solidFill>
              </a:rPr>
              <a:t>Big </a:t>
            </a:r>
            <a:r>
              <a:rPr lang="nb-NO" dirty="0" err="1">
                <a:solidFill>
                  <a:srgbClr val="00B0F0"/>
                </a:solidFill>
              </a:rPr>
              <a:t>Endian</a:t>
            </a:r>
            <a:r>
              <a:rPr lang="nb-NO" dirty="0"/>
              <a:t>: 0x00 41 </a:t>
            </a:r>
            <a:br>
              <a:rPr lang="nb-NO" dirty="0"/>
            </a:br>
            <a:r>
              <a:rPr lang="nb-NO" dirty="0"/>
              <a:t>(IMB, Mac inntil Intel)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Little </a:t>
            </a:r>
            <a:r>
              <a:rPr lang="nb-NO" dirty="0" err="1">
                <a:solidFill>
                  <a:srgbClr val="FF0000"/>
                </a:solidFill>
              </a:rPr>
              <a:t>Endian</a:t>
            </a:r>
            <a:r>
              <a:rPr lang="nb-NO" dirty="0"/>
              <a:t>: 0x41 00 </a:t>
            </a:r>
            <a:br>
              <a:rPr lang="nb-NO" dirty="0"/>
            </a:br>
            <a:r>
              <a:rPr lang="nb-NO" dirty="0"/>
              <a:t>(This </a:t>
            </a:r>
            <a:r>
              <a:rPr lang="nb-NO" dirty="0" err="1"/>
              <a:t>was</a:t>
            </a:r>
            <a:r>
              <a:rPr lang="nb-NO" dirty="0"/>
              <a:t> / is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Intel / AMD)</a:t>
            </a:r>
          </a:p>
          <a:p>
            <a:pPr lvl="1"/>
            <a:r>
              <a:rPr lang="nb-NO" dirty="0" err="1"/>
              <a:t>Misunderstanding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replace</a:t>
            </a:r>
            <a:r>
              <a:rPr lang="nb-NO" dirty="0"/>
              <a:t> A </a:t>
            </a:r>
            <a:r>
              <a:rPr lang="nb-NO" dirty="0" err="1"/>
              <a:t>with</a:t>
            </a:r>
            <a:r>
              <a:rPr lang="ja-JP" altLang="nb-NO">
                <a:solidFill>
                  <a:srgbClr val="FF0000"/>
                </a:solidFill>
              </a:rPr>
              <a:t>䄀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000" kern="0">
                <a:solidFill>
                  <a:srgbClr val="FFFFFF"/>
                </a:solidFill>
              </a:rPr>
              <a:t>blistog@westerdals.no</a:t>
            </a:r>
            <a:endParaRPr lang="en-US" sz="1000" kern="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80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1AEAE-AED4-4655-9A75-BC34AD92A4BB}" type="slidenum">
              <a:rPr lang="en-US" sz="1000" kern="0">
                <a:solidFill>
                  <a:srgbClr val="FFFFFF"/>
                </a:solidFill>
              </a:rPr>
              <a:pPr>
                <a:defRPr/>
              </a:pPr>
              <a:t>99</a:t>
            </a:fld>
            <a:endParaRPr lang="en-US" sz="1000" kern="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003357" y="1858319"/>
          <a:ext cx="344848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429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chemeClr val="tx1"/>
                          </a:solidFill>
                        </a:rPr>
                        <a:t>RAM-adresse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00B0F0"/>
                          </a:solidFill>
                        </a:rPr>
                        <a:t>Big </a:t>
                      </a:r>
                      <a:r>
                        <a:rPr lang="nb-NO" dirty="0" err="1">
                          <a:solidFill>
                            <a:srgbClr val="00B0F0"/>
                          </a:solidFill>
                        </a:rPr>
                        <a:t>Endian</a:t>
                      </a:r>
                      <a:endParaRPr lang="nb-NO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Little </a:t>
                      </a:r>
                      <a:r>
                        <a:rPr lang="nb-NO" dirty="0" err="1">
                          <a:solidFill>
                            <a:srgbClr val="FF0000"/>
                          </a:solidFill>
                        </a:rPr>
                        <a:t>Endian</a:t>
                      </a:r>
                      <a:endParaRPr lang="nb-NO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3">
                <a:tc>
                  <a:txBody>
                    <a:bodyPr/>
                    <a:lstStyle/>
                    <a:p>
                      <a:r>
                        <a:rPr lang="nb-NO" dirty="0"/>
                        <a:t>001A3BF7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001A3BF8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dirty="0">
                          <a:solidFill>
                            <a:srgbClr val="00B0F0"/>
                          </a:solidFill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dirty="0">
                          <a:solidFill>
                            <a:srgbClr val="FF0000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001A3BF9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dirty="0">
                          <a:solidFill>
                            <a:srgbClr val="00B0F0"/>
                          </a:solidFill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dirty="0">
                          <a:solidFill>
                            <a:srgbClr val="FF0000"/>
                          </a:solidFill>
                        </a:rPr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001A3BFA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84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lyAmD4rK3Jd1MJYyIKqJ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kpSCZWxIBASXhJKK0eo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cMfHNWdHGZyWSXW0Y8fZ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wWbKmvT7Ux3gjQp6fRE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KvcD9sy256j2gjw3AHO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SCE6ARSnlJl2bFxImqy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gA6AbhWlfpIDAY2SG9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Hd7QvRln0cAVEnwthG6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E960WueKp3poEKhPXP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oSCGDhVg5lPd3JlsBFIr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aZdY1kkDVEgzpNtuVrI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zIrOx7jhqyF2pgkvT5F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PTgWNOVvcQEDSexhAZLc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TnodapyCn0jXPGIQaRWC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SyQPYFjsdmoaQIiJgVfU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xtEQuV2sHBHcuPmkrSj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yFQ0yqA1m57J1nb8anqK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sEdtmWtmBFmAUZ0unBS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4KOZ9iHVu1iMcbM44ExZ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nqsb8G0OSYxQztEmMbFF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i8MOHixd9e7DmowXa0VF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emCjqHRmkOg27kpjYIh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IW6gQP0EKvbYUpcoSQm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PqGnUtIxUpR8xzSmt8N9u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nkhcxR2douuUDFcaR1m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R8qZ7APri2opyMZDh9Cx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uZLwbIYkqdeCs8LyJrn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we6qadKc4xDaErdAo7sX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abWjQSJpaaav1sxpLxLA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Ziukk82fueQl3a6kl1N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ECYGbDAGno0tW1mypg8V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b7ueEdqypgkwDRlDXpE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kze5XNBxLrMorQbWYngO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8pnvcLiIgSpJNV0ygDW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2paP90K35NInZsavQsusc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YH3gWq7CR5efF75HiiiY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gdubQO26EsHQhIrc40aU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5L05CSmyuYSfMXHitd2nC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NovnngjK9HUOkl2X5eR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nKeLUum02GB4sG7uGcuo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RJR4cmdjtOgtXHBpZQiy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b8UAMxJQRFVThBW8Wzw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wgtJzfTCMxNlWcI5mOu9i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LyFOHTCTOz35wgqQDcMyP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INN4GFulmicXgYB67ls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7R4d946j0bqy8fa28Wdk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XX44nVEOhCnY7LRifXjv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5L05CSmyuYSfMXHitd2nC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NovnngjK9HUOkl2X5eR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nKeLUum02GB4sG7uGcuo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HLTkZfS2RCy3OhAiN7AN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EFZE9k2wbrRXVd94L8c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yJdeJml5JNcf3KhCD5Cc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RTmiM9nnsfXY6fqUAFb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4KFaoM9u7u2OrRkSqzbI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i4E2bIuX1LpN8G8oneT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dKl0isGV6Kf6AdyedX1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9En62a6ZnlJNn5KKXMDx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324bbibOts0bnVZE5FkQ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uPnl9OrWPuakJkSSwp0o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rDh5ZCm0HxqEuloKIhRJ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PG6wnFENkToBnK43OPzP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T5QwuMGJxOJfNAZsfHlU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fSXEFEs1akodN1GQbS6B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S7Wt4lzSuRomPXzP62gv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8YngmPf8LtG2EINvOtqv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sTW3xYiJXHhAmsRpyWD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LYyHkXuOoI6KYJCL7dTyX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zsCKkPYkx2gfHtMvoJeuj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M9ltvYfEFdKT6RocBTp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H2lpnphAObfoaBXtCjkv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w4wUYFgywmv3si76BPm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EIGMe8h5SLhbwhTtrCk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TT79FmwIv9m6WqOdcr8g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nrsI5mVhRqHghVvgJNVt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5zQ4geacZep9lSTwjA7p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1GZDzSmv266RbcZ8R9zx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kEdKFfsNfdh8xa5CFiQ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0mnJds2uV4YcEtmgyF4V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2tHHxaIXP5NllkqOc62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A2EO2ftgGFv1BJ3XIh5h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lcOKbR5KrVr9TE3I8su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QkIGLeoLazvpHrZh4Cb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zsQoUZ9CNOMdmu2v6Ql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EuXBIQoRnsUgKgPmkoCx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Cu5vfywkAxOHNmqjgieV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i5KLFJwW3e6XRtwdAPl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s2ssV18jiQfjbZKuSMO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MgLPc7oKJ9UKOzDzLLn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9GpQwNjHHTINXyultkq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cRotYzGcYZ35hIEhQ7i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CNn7DOEsfVxVzsv8RbDH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2KhFgPgI81ZRE1arVhzV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9e6vZhYw0rfIHdBLvpa2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lfiF57GascMTwaagxhb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9XNyGpSoSiyBLgGCSojh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Uk5Al8CKUs2A6kSxrgi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kUpUAVpMOjXD3ss64JL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za9lKlX3YJbrZbaqyHl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Cshp4lbyhc5fkfKea3P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cpPfRZI4hEWhuadQCQIk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sBshVDa4MfrQyG3khCRp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mKQVGjwhiSoo0GWNpyn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NuH3bPMdUUMsfIq0XRxu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raGnoucj1ezwXmeD8Hu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Z6wl0wRru6WEPPmcb9G5M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0C6YeSgbeSn0f31L44nAN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kvucHP8rGHIE6cJ1sY1P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h9RPQ7BZd0bFPRGG277r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WQaa2vqmfiTNfKntejjEZ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fh5USKq0BNjaqi32dh5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69WXCoZqhwYAId4OAJQ4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Vai9pVOmBWUBFys8cgXX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L9YuYe7loRHOuQeM2eXv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uZD61KeeMUfMYwM1cuD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RczRFaXhg3TCXnwYAZe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478QCNbVgautoIQm9nRRB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4q1s21kUeZcP5J9oMuK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dOrI1JduXzoRKO4ZnSQx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X1mPsf4Sth2T5Rl7BkatB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dwNnTfIeehIGk5JsP2YV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dEimpl3iC6iRG53AaDxC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0svWG5ADTgK96tNlWQn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Lmfi8uf0MDn7LeynnoSk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hixrTDO316jBzaSuIex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taknnqzNlOEnXtm4J9mo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rvCY01LxH8HqImmWioNS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WLluPwdWQnDbj0KaGhuU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nqSdijCCTkK0fTDsonKY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Yzaq6K4c26bwnUBBdTk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ClIfEOYeDeP5zXTXF4P6b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siMabcXFHomFk2dgydNbc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0EkmDVptcWFpeZF8o9IMZ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8aZ6xOTa6RLh8QOy2fd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pXUX6bEmx1zeEbhrFMzgo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2Io7qpDrzOzhShgLnXys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K3YrVVhdfU6o2oEYFr8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BGQRlTfPuQw8foADtisf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ACNp3lIJ3wXuiZQwnzBb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VczFJNgOCyPNDKQOiqgK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IRd8zlCXiFJCj1WeYCXu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knZhUQzZRiNz6vjsEO2bZ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ecvBY5BKDzTwuQ21sXV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VcaKEsbFXgAbhbAtipa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srtYGAIdJwjkdzpYkCY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lQN64X8zlPwsLn8vz0P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iM6zeMYE9Rc25CbAvK4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hetrT5lgyDQMyANnRja2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1RQHsCEyIyLRyj9Xhui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CLTkRmFZxxtQIaM14NM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r4vTK70zFNWGgPZbd3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b9U8Tb1B2UAfldOM1gbI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pyYsIjRpdI22xb6FGUR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WhGJwsx70h7bfICXB70U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KUlVn3IjKXczIK5XXABm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YHM2824Xyo58eWe1QYQ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OVw1d7X4eYkAuAwcBrH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wzJkfuSzyKDQTRv7OWZ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obUJyaOQm7McAKanVrL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6NDsDvDmog4yAoXiTSt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WDGEHuDKq53qL5SBZfd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iitxOV4whvGdHOXQWRL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xYcc1gtXrg6nloa9FIFU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Jyo4E8jloWVPLvlCTO2k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6jtzGMb3QJDZfDOXBlE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rvCFO3ORRutis4B5swa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cMfHNWdHGZyWSXW0Y8f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wWbKmvT7Ux3gjQp6fRE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KvcD9sy256j2gjw3AHO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aZR1bsNfBJoieGcBowNU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SCE6ARSnlJl2bFxImqy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gA6AbhWlfpIDAY2SG9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Hd7QvRln0cAVEnwthG6o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E960WueKp3poEKhPXP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oSCGDhVg5lPd3JlsBFIr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aZdY1kkDVEgzpNtuVrI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zIrOx7jhqyF2pgkvT5F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TnodapyCn0jXPGIQaRWC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SyQPYFjsdmoaQIiJgVfU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xtEQuV2sHBHcuPmkrSj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imYcDuJOyvYeAUhR4PW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yFQ0yqA1m57J1nb8anqK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sEdtmWtmBFmAUZ0unBS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4KOZ9iHVu1iMcbM44ExZ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nqsb8G0OSYxQztEmMbF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i8MOHixd9e7DmowXa0VF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emCjqHRmkOg27kpjYIh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IW6gQP0EKvbYUpcoSQm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nkhcxR2douuUDFcaR1m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R8qZ7APri2opyMZDh9Cx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uZLwbIYkqdeCs8LyJrn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He0DRafKsb6T64l1YEQ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we6qadKc4xDaErdAo7sX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abWjQSJpaaav1sxpLxLA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Ziukk82fueQl3a6kl1N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ECYGbDAGno0tW1mypg8V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b7ueEdqypgkwDRlDXpE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kze5XNBxLrMorQbWYngO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8pnvcLiIgSpJNV0ygDW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YH3gWq7CR5efF75Hiii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gdubQO26EsHQhIrc40aU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hetrT5lgyDQMyANnRja2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ar5Vlek6GSuDmBcfEsVg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1RQHsCEyIyLRyj9Xhui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CLTkRmFZxxtQIaM14NM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b9U8Tb1B2UAfldOM1gbIB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pyYsIjRpdI22xb6FGURX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WhGJwsx70h7bfICXB70U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KUlVn3IjKXczIK5XXABm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WOib3jUuBPR0zVJsZTR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YHM2824Xyo58eWe1QYQ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OVw1d7X4eYkAuAwcBrH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wzJkfuSzyKDQTRv7OWZ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6NDsDvDmog4yAoXiTStc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WDGEHuDKq53qL5SBZfd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iitxOV4whvGdHOXQWRL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xYcc1gtXrg6nloa9FIFU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Jyo4E8jloWVPLvlCTO2k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6jtzGMb3QJDZfDOXBlE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rvCFO3ORRutis4B5swak"/>
</p:tagLst>
</file>

<file path=ppt/theme/theme1.xml><?xml version="1.0" encoding="utf-8"?>
<a:theme xmlns:a="http://schemas.openxmlformats.org/drawingml/2006/main" name="Høyskolen Kristiania Rød">
  <a:themeElements>
    <a:clrScheme name="Kristiania 2016">
      <a:dk1>
        <a:srgbClr val="000000"/>
      </a:dk1>
      <a:lt1>
        <a:srgbClr val="FFFFFF"/>
      </a:lt1>
      <a:dk2>
        <a:srgbClr val="487B78"/>
      </a:dk2>
      <a:lt2>
        <a:srgbClr val="DEF1EF"/>
      </a:lt2>
      <a:accent1>
        <a:srgbClr val="CC2F3A"/>
      </a:accent1>
      <a:accent2>
        <a:srgbClr val="902F5B"/>
      </a:accent2>
      <a:accent3>
        <a:srgbClr val="4F3178"/>
      </a:accent3>
      <a:accent4>
        <a:srgbClr val="65799A"/>
      </a:accent4>
      <a:accent5>
        <a:srgbClr val="65A4A1"/>
      </a:accent5>
      <a:accent6>
        <a:srgbClr val="A0DAD4"/>
      </a:accent6>
      <a:hlink>
        <a:srgbClr val="38455D"/>
      </a:hlink>
      <a:folHlink>
        <a:srgbClr val="65799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mal_3" id="{4DBD136A-84AC-A640-A072-954D947B8ECA}" vid="{EAC1B7C0-2294-6C4A-BF3B-2268DAA770A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PP_mal_3</Template>
  <TotalTime>42812</TotalTime>
  <Words>9144</Words>
  <Application>Microsoft Macintosh PowerPoint</Application>
  <PresentationFormat>Widescreen</PresentationFormat>
  <Paragraphs>1520</Paragraphs>
  <Slides>113</Slides>
  <Notes>112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6" baseType="lpstr">
      <vt:lpstr>Arial</vt:lpstr>
      <vt:lpstr>Arial</vt:lpstr>
      <vt:lpstr>Calibri</vt:lpstr>
      <vt:lpstr>Comic Sans MS</vt:lpstr>
      <vt:lpstr>Copperplate Gothic Bold</vt:lpstr>
      <vt:lpstr>Courier</vt:lpstr>
      <vt:lpstr>Courier New</vt:lpstr>
      <vt:lpstr>Helvetica</vt:lpstr>
      <vt:lpstr>Tahoma</vt:lpstr>
      <vt:lpstr>Times New Roman</vt:lpstr>
      <vt:lpstr>Høyskolen Kristiania Rød</vt:lpstr>
      <vt:lpstr>Microsoft ClipArt Gallery</vt:lpstr>
      <vt:lpstr>Clip</vt:lpstr>
      <vt:lpstr>PowerPoint Presentation</vt:lpstr>
      <vt:lpstr>Digital technology</vt:lpstr>
      <vt:lpstr>PowerPoint Presentation</vt:lpstr>
      <vt:lpstr>Last week</vt:lpstr>
      <vt:lpstr>This Session</vt:lpstr>
      <vt:lpstr>The point!</vt:lpstr>
      <vt:lpstr>Types of data / information</vt:lpstr>
      <vt:lpstr>Representation in a computer</vt:lpstr>
      <vt:lpstr>Example</vt:lpstr>
      <vt:lpstr>Binary number representation</vt:lpstr>
      <vt:lpstr>Decimal numeral system or base-10 </vt:lpstr>
      <vt:lpstr>Example</vt:lpstr>
      <vt:lpstr>The Binary Numbering Systems</vt:lpstr>
      <vt:lpstr>Decimal numbers - position numbers</vt:lpstr>
      <vt:lpstr>Interpreting Numbers</vt:lpstr>
      <vt:lpstr>Counting with binary numbers</vt:lpstr>
      <vt:lpstr>PowerPoint Presentation</vt:lpstr>
      <vt:lpstr>Tutorials</vt:lpstr>
      <vt:lpstr>Conversion from binary to decimal</vt:lpstr>
      <vt:lpstr>Binary to Decimal Conversion</vt:lpstr>
      <vt:lpstr>Simplifying Conversion in Binary</vt:lpstr>
      <vt:lpstr>Examples of Binary to Decimal Conversion</vt:lpstr>
      <vt:lpstr>Converting from Decimal to Binary</vt:lpstr>
      <vt:lpstr>Examples</vt:lpstr>
      <vt:lpstr>Another Technique</vt:lpstr>
      <vt:lpstr>Conversion from decimal to binary – Example (Another Technique)</vt:lpstr>
      <vt:lpstr>More Examples</vt:lpstr>
      <vt:lpstr>Number of Bits</vt:lpstr>
      <vt:lpstr>Number of Bits (cont.) How many bits we need to represent a number?</vt:lpstr>
      <vt:lpstr>PRECISION</vt:lpstr>
      <vt:lpstr>Summary until this point</vt:lpstr>
      <vt:lpstr>Decimal numeral system or base-10 </vt:lpstr>
      <vt:lpstr>Decimal numbers - position numbers</vt:lpstr>
      <vt:lpstr>Conversion from binary to decimal</vt:lpstr>
      <vt:lpstr>Examples of Binary to Decimal Conversion</vt:lpstr>
      <vt:lpstr>Converting from Decimal to Binary</vt:lpstr>
      <vt:lpstr>Example of Converting from Decimal to Binary</vt:lpstr>
      <vt:lpstr>Conversion from decimal to binary – Example (Another Technique)</vt:lpstr>
      <vt:lpstr>Example of Converting from Decimal to Binary</vt:lpstr>
      <vt:lpstr>Number of Bits (cont.) How many bits do we need to represent a number?</vt:lpstr>
      <vt:lpstr>Example - Number of Bits </vt:lpstr>
      <vt:lpstr>PRECISION</vt:lpstr>
      <vt:lpstr>Negative and fractional numbers</vt:lpstr>
      <vt:lpstr>Negative Numbers decimal to binary</vt:lpstr>
      <vt:lpstr>Negative number: decimal to binary </vt:lpstr>
      <vt:lpstr>Examples - decimal to binary (all are 8 bits)</vt:lpstr>
      <vt:lpstr>Negative number: convert binary to decimal  </vt:lpstr>
      <vt:lpstr>Example of a Negative number: convert binary to decimal  </vt:lpstr>
      <vt:lpstr>Examples: convert binary to decimal  (cont.)</vt:lpstr>
      <vt:lpstr>Negative number: binary to decimal  </vt:lpstr>
      <vt:lpstr>Negative number: decimal to binary explains the shortcut- binary to decimal </vt:lpstr>
      <vt:lpstr>Negative number: decimal to binary explains the shortcut- binary to decimal </vt:lpstr>
      <vt:lpstr>Decimal Fractions</vt:lpstr>
      <vt:lpstr>Real (Fractional) Numbers</vt:lpstr>
      <vt:lpstr>Examples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How many objects do we have? (in what numbering system?)</vt:lpstr>
      <vt:lpstr>Applications</vt:lpstr>
      <vt:lpstr>Character Representations</vt:lpstr>
      <vt:lpstr>Hexadecimal number</vt:lpstr>
      <vt:lpstr>Why Hex?</vt:lpstr>
      <vt:lpstr>ASCII (7 bit)</vt:lpstr>
      <vt:lpstr>ASCII (notice!)</vt:lpstr>
      <vt:lpstr>Example</vt:lpstr>
      <vt:lpstr>Interpretation of binary codes (a few) </vt:lpstr>
      <vt:lpstr>Summary to this point</vt:lpstr>
      <vt:lpstr>Positional Numeral System (cont.)</vt:lpstr>
      <vt:lpstr>For small numbers</vt:lpstr>
      <vt:lpstr>Positional Numeral System</vt:lpstr>
      <vt:lpstr>Hexadecimal number - 16 as a base</vt:lpstr>
      <vt:lpstr>Password And a password Policy</vt:lpstr>
      <vt:lpstr>Authentication Password:</vt:lpstr>
      <vt:lpstr>Important: Password</vt:lpstr>
      <vt:lpstr>Important: Password - Example</vt:lpstr>
      <vt:lpstr>“Secure passwords” </vt:lpstr>
      <vt:lpstr>XKCD: Comments  </vt:lpstr>
      <vt:lpstr>Addition</vt:lpstr>
      <vt:lpstr>Binary Addition</vt:lpstr>
      <vt:lpstr>Binary Addition Continued</vt:lpstr>
      <vt:lpstr>Hex Addition</vt:lpstr>
      <vt:lpstr>Subtraction</vt:lpstr>
      <vt:lpstr>Subtraction</vt:lpstr>
      <vt:lpstr>For optional self-study</vt:lpstr>
      <vt:lpstr>PRECISION</vt:lpstr>
      <vt:lpstr>Calculation operations - binary numbers</vt:lpstr>
      <vt:lpstr>Negative numbers 2's complement</vt:lpstr>
      <vt:lpstr>2´s Complement</vt:lpstr>
      <vt:lpstr>Network Addresses</vt:lpstr>
      <vt:lpstr>Netmask Example</vt:lpstr>
      <vt:lpstr>Another Example</vt:lpstr>
      <vt:lpstr>Image Files</vt:lpstr>
      <vt:lpstr>Parity</vt:lpstr>
      <vt:lpstr>Big vs little Endian</vt:lpstr>
      <vt:lpstr>A float</vt:lpstr>
      <vt:lpstr>A floating-point number</vt:lpstr>
      <vt:lpstr>Ex: Convert 0.6875 to bin</vt:lpstr>
      <vt:lpstr>IEEE 754 og x87</vt:lpstr>
      <vt:lpstr>IEEE single precision</vt:lpstr>
      <vt:lpstr>Ex: 5,8 i IEEE single precision?</vt:lpstr>
      <vt:lpstr>Ex: What is -0.5?</vt:lpstr>
      <vt:lpstr>Not a Number</vt:lpstr>
      <vt:lpstr>A float point numbers can be dangerous!!</vt:lpstr>
      <vt:lpstr>Code tables</vt:lpstr>
      <vt:lpstr>Negative number: binary to decimal  </vt:lpstr>
      <vt:lpstr>How many objects we have? (in what numbering system?)</vt:lpstr>
      <vt:lpstr>How many objects we have? (in what numbering system?)</vt:lpstr>
      <vt:lpstr>How many objects we have? (in what numbering system?)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Brita Andrea Jerijærvi</dc:creator>
  <cp:lastModifiedBy>T R</cp:lastModifiedBy>
  <cp:revision>269</cp:revision>
  <cp:lastPrinted>2022-01-20T10:30:15Z</cp:lastPrinted>
  <dcterms:created xsi:type="dcterms:W3CDTF">2018-01-16T11:40:08Z</dcterms:created>
  <dcterms:modified xsi:type="dcterms:W3CDTF">2022-09-20T21:07:00Z</dcterms:modified>
</cp:coreProperties>
</file>